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tags/tag2.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3.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4.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5.xml" ContentType="application/vnd.openxmlformats-officedocument.presentationml.tags+xml"/>
  <Override PartName="/ppt/notesSlides/notesSlide12.xml" ContentType="application/vnd.openxmlformats-officedocument.presentationml.notesSlide+xml"/>
  <Override PartName="/ppt/tags/tag6.xml" ContentType="application/vnd.openxmlformats-officedocument.presentationml.tags+xml"/>
  <Override PartName="/ppt/notesSlides/notesSlide13.xml" ContentType="application/vnd.openxmlformats-officedocument.presentationml.notesSlide+xml"/>
  <Override PartName="/ppt/tags/tag7.xml" ContentType="application/vnd.openxmlformats-officedocument.presentationml.tags+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39"/>
  </p:notesMasterIdLst>
  <p:handoutMasterIdLst>
    <p:handoutMasterId r:id="rId40"/>
  </p:handoutMasterIdLst>
  <p:sldIdLst>
    <p:sldId id="870" r:id="rId2"/>
    <p:sldId id="869" r:id="rId3"/>
    <p:sldId id="572" r:id="rId4"/>
    <p:sldId id="604" r:id="rId5"/>
    <p:sldId id="863" r:id="rId6"/>
    <p:sldId id="862" r:id="rId7"/>
    <p:sldId id="527" r:id="rId8"/>
    <p:sldId id="871" r:id="rId9"/>
    <p:sldId id="304" r:id="rId10"/>
    <p:sldId id="305" r:id="rId11"/>
    <p:sldId id="330" r:id="rId12"/>
    <p:sldId id="573" r:id="rId13"/>
    <p:sldId id="849" r:id="rId14"/>
    <p:sldId id="850" r:id="rId15"/>
    <p:sldId id="851" r:id="rId16"/>
    <p:sldId id="359" r:id="rId17"/>
    <p:sldId id="479" r:id="rId18"/>
    <p:sldId id="574" r:id="rId19"/>
    <p:sldId id="575" r:id="rId20"/>
    <p:sldId id="565" r:id="rId21"/>
    <p:sldId id="868" r:id="rId22"/>
    <p:sldId id="539" r:id="rId23"/>
    <p:sldId id="541" r:id="rId24"/>
    <p:sldId id="542" r:id="rId25"/>
    <p:sldId id="852" r:id="rId26"/>
    <p:sldId id="529" r:id="rId27"/>
    <p:sldId id="418" r:id="rId28"/>
    <p:sldId id="872" r:id="rId29"/>
    <p:sldId id="599" r:id="rId30"/>
    <p:sldId id="497" r:id="rId31"/>
    <p:sldId id="562" r:id="rId32"/>
    <p:sldId id="577" r:id="rId33"/>
    <p:sldId id="578" r:id="rId34"/>
    <p:sldId id="579" r:id="rId35"/>
    <p:sldId id="580" r:id="rId36"/>
    <p:sldId id="593" r:id="rId37"/>
    <p:sldId id="564" r:id="rId38"/>
  </p:sldIdLst>
  <p:sldSz cx="9144000" cy="6858000" type="screen4x3"/>
  <p:notesSz cx="6797675" cy="9926638"/>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rosoft-account" initials="M" lastIdx="2" clrIdx="0">
    <p:extLst>
      <p:ext uri="{19B8F6BF-5375-455C-9EA6-DF929625EA0E}">
        <p15:presenceInfo xmlns:p15="http://schemas.microsoft.com/office/powerpoint/2012/main" userId="bd22c6ad5dc42c4e"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2F8F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822D890-DF5B-4EF6-8C43-364919D64EAA}" v="2" dt="2021-05-29T08:59:57.479"/>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509" autoAdjust="0"/>
    <p:restoredTop sz="75045" autoAdjust="0"/>
  </p:normalViewPr>
  <p:slideViewPr>
    <p:cSldViewPr>
      <p:cViewPr varScale="1">
        <p:scale>
          <a:sx n="61" d="100"/>
          <a:sy n="61" d="100"/>
        </p:scale>
        <p:origin x="1867" y="43"/>
      </p:cViewPr>
      <p:guideLst>
        <p:guide orient="horz" pos="2160"/>
        <p:guide pos="2880"/>
      </p:guideLst>
    </p:cSldViewPr>
  </p:slideViewPr>
  <p:outlineViewPr>
    <p:cViewPr>
      <p:scale>
        <a:sx n="33" d="100"/>
        <a:sy n="33" d="100"/>
      </p:scale>
      <p:origin x="0" y="-28236"/>
    </p:cViewPr>
  </p:outlineViewPr>
  <p:notesTextViewPr>
    <p:cViewPr>
      <p:scale>
        <a:sx n="100" d="100"/>
        <a:sy n="100" d="100"/>
      </p:scale>
      <p:origin x="0" y="0"/>
    </p:cViewPr>
  </p:notesTextViewPr>
  <p:sorterViewPr>
    <p:cViewPr varScale="1">
      <p:scale>
        <a:sx n="100" d="100"/>
        <a:sy n="100" d="100"/>
      </p:scale>
      <p:origin x="0" y="-1396"/>
    </p:cViewPr>
  </p:sorterViewPr>
  <p:notesViewPr>
    <p:cSldViewPr>
      <p:cViewPr varScale="1">
        <p:scale>
          <a:sx n="50" d="100"/>
          <a:sy n="50" d="100"/>
        </p:scale>
        <p:origin x="2898" y="3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handoutMaster" Target="handoutMasters/handout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microsoft.com/office/2015/10/relationships/revisionInfo" Target="revisionInfo.xml"/><Relationship Id="rId20" Type="http://schemas.openxmlformats.org/officeDocument/2006/relationships/slide" Target="slides/slide19.xml"/><Relationship Id="rId41"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44958" cy="496809"/>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sz="quarter" idx="1"/>
          </p:nvPr>
        </p:nvSpPr>
        <p:spPr>
          <a:xfrm>
            <a:off x="3851098" y="0"/>
            <a:ext cx="2944958" cy="496809"/>
          </a:xfrm>
          <a:prstGeom prst="rect">
            <a:avLst/>
          </a:prstGeom>
        </p:spPr>
        <p:txBody>
          <a:bodyPr vert="horz" lIns="91440" tIns="45720" rIns="91440" bIns="45720" rtlCol="0"/>
          <a:lstStyle>
            <a:lvl1pPr algn="r">
              <a:defRPr sz="1200"/>
            </a:lvl1pPr>
          </a:lstStyle>
          <a:p>
            <a:fld id="{E614551A-D4AF-428E-A028-79010BD06468}" type="datetimeFigureOut">
              <a:rPr lang="nl-BE" smtClean="0"/>
              <a:pPr/>
              <a:t>29/05/2021</a:t>
            </a:fld>
            <a:endParaRPr lang="nl-BE"/>
          </a:p>
        </p:txBody>
      </p:sp>
      <p:sp>
        <p:nvSpPr>
          <p:cNvPr id="4" name="Tijdelijke aanduiding voor voettekst 3"/>
          <p:cNvSpPr>
            <a:spLocks noGrp="1"/>
          </p:cNvSpPr>
          <p:nvPr>
            <p:ph type="ftr" sz="quarter" idx="2"/>
          </p:nvPr>
        </p:nvSpPr>
        <p:spPr>
          <a:xfrm>
            <a:off x="0" y="9428242"/>
            <a:ext cx="2944958" cy="496809"/>
          </a:xfrm>
          <a:prstGeom prst="rect">
            <a:avLst/>
          </a:prstGeom>
        </p:spPr>
        <p:txBody>
          <a:bodyPr vert="horz" lIns="91440" tIns="45720" rIns="91440" bIns="45720" rtlCol="0" anchor="b"/>
          <a:lstStyle>
            <a:lvl1pPr algn="l">
              <a:defRPr sz="1200"/>
            </a:lvl1pPr>
          </a:lstStyle>
          <a:p>
            <a:endParaRPr lang="nl-BE"/>
          </a:p>
        </p:txBody>
      </p:sp>
      <p:sp>
        <p:nvSpPr>
          <p:cNvPr id="5" name="Tijdelijke aanduiding voor dianummer 4"/>
          <p:cNvSpPr>
            <a:spLocks noGrp="1"/>
          </p:cNvSpPr>
          <p:nvPr>
            <p:ph type="sldNum" sz="quarter" idx="3"/>
          </p:nvPr>
        </p:nvSpPr>
        <p:spPr>
          <a:xfrm>
            <a:off x="3851098" y="9428242"/>
            <a:ext cx="2944958" cy="496809"/>
          </a:xfrm>
          <a:prstGeom prst="rect">
            <a:avLst/>
          </a:prstGeom>
        </p:spPr>
        <p:txBody>
          <a:bodyPr vert="horz" lIns="91440" tIns="45720" rIns="91440" bIns="45720" rtlCol="0" anchor="b"/>
          <a:lstStyle>
            <a:lvl1pPr algn="r">
              <a:defRPr sz="1200"/>
            </a:lvl1pPr>
          </a:lstStyle>
          <a:p>
            <a:fld id="{583D0634-9812-4DA1-B1A3-8D614C537E94}" type="slidenum">
              <a:rPr lang="nl-BE" smtClean="0"/>
              <a:pPr/>
              <a:t>‹nr.›</a:t>
            </a:fld>
            <a:endParaRPr lang="nl-BE"/>
          </a:p>
        </p:txBody>
      </p:sp>
    </p:spTree>
    <p:extLst>
      <p:ext uri="{BB962C8B-B14F-4D97-AF65-F5344CB8AC3E}">
        <p14:creationId xmlns:p14="http://schemas.microsoft.com/office/powerpoint/2010/main" val="271320306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US"/>
          </a:p>
        </p:txBody>
      </p:sp>
      <p:sp>
        <p:nvSpPr>
          <p:cNvPr id="3" name="Tijdelijke aanduiding voor datum 2"/>
          <p:cNvSpPr>
            <a:spLocks noGrp="1"/>
          </p:cNvSpPr>
          <p:nvPr>
            <p:ph type="dt" idx="1"/>
          </p:nvPr>
        </p:nvSpPr>
        <p:spPr>
          <a:xfrm>
            <a:off x="3849688" y="0"/>
            <a:ext cx="2946400" cy="496888"/>
          </a:xfrm>
          <a:prstGeom prst="rect">
            <a:avLst/>
          </a:prstGeom>
        </p:spPr>
        <p:txBody>
          <a:bodyPr vert="horz" lIns="91440" tIns="45720" rIns="91440" bIns="45720" rtlCol="0"/>
          <a:lstStyle>
            <a:lvl1pPr algn="r">
              <a:defRPr sz="1200"/>
            </a:lvl1pPr>
          </a:lstStyle>
          <a:p>
            <a:fld id="{EEDFE610-03B8-4B4B-A229-63ED47D95546}" type="datetimeFigureOut">
              <a:rPr lang="en-US" smtClean="0"/>
              <a:t>5/29/2021</a:t>
            </a:fld>
            <a:endParaRPr lang="en-US"/>
          </a:p>
        </p:txBody>
      </p:sp>
      <p:sp>
        <p:nvSpPr>
          <p:cNvPr id="4" name="Tijdelijke aanduiding voor dia-afbeelding 3"/>
          <p:cNvSpPr>
            <a:spLocks noGrp="1" noRot="1" noChangeAspect="1"/>
          </p:cNvSpPr>
          <p:nvPr>
            <p:ph type="sldImg" idx="2"/>
          </p:nvPr>
        </p:nvSpPr>
        <p:spPr>
          <a:xfrm>
            <a:off x="1165225" y="1241425"/>
            <a:ext cx="4467225" cy="3349625"/>
          </a:xfrm>
          <a:prstGeom prst="rect">
            <a:avLst/>
          </a:prstGeom>
          <a:noFill/>
          <a:ln w="12700">
            <a:solidFill>
              <a:prstClr val="black"/>
            </a:solidFill>
          </a:ln>
        </p:spPr>
        <p:txBody>
          <a:bodyPr vert="horz" lIns="91440" tIns="45720" rIns="91440" bIns="45720" rtlCol="0" anchor="ctr"/>
          <a:lstStyle/>
          <a:p>
            <a:endParaRPr lang="en-US"/>
          </a:p>
        </p:txBody>
      </p:sp>
      <p:sp>
        <p:nvSpPr>
          <p:cNvPr id="5" name="Tijdelijke aanduiding voor notities 4"/>
          <p:cNvSpPr>
            <a:spLocks noGrp="1"/>
          </p:cNvSpPr>
          <p:nvPr>
            <p:ph type="body" sz="quarter" idx="3"/>
          </p:nvPr>
        </p:nvSpPr>
        <p:spPr>
          <a:xfrm>
            <a:off x="679450" y="4776788"/>
            <a:ext cx="5438775" cy="3908425"/>
          </a:xfrm>
          <a:prstGeom prst="rect">
            <a:avLst/>
          </a:prstGeom>
        </p:spPr>
        <p:txBody>
          <a:bodyPr vert="horz" lIns="91440" tIns="45720" rIns="91440" bIns="45720" rtlCol="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6" name="Tijdelijke aanduiding voor voettekst 5"/>
          <p:cNvSpPr>
            <a:spLocks noGrp="1"/>
          </p:cNvSpPr>
          <p:nvPr>
            <p:ph type="ftr" sz="quarter" idx="4"/>
          </p:nvPr>
        </p:nvSpPr>
        <p:spPr>
          <a:xfrm>
            <a:off x="0" y="9429750"/>
            <a:ext cx="2946400" cy="496888"/>
          </a:xfrm>
          <a:prstGeom prst="rect">
            <a:avLst/>
          </a:prstGeom>
        </p:spPr>
        <p:txBody>
          <a:bodyPr vert="horz" lIns="91440" tIns="45720" rIns="91440" bIns="45720" rtlCol="0" anchor="b"/>
          <a:lstStyle>
            <a:lvl1pPr algn="l">
              <a:defRPr sz="1200"/>
            </a:lvl1pPr>
          </a:lstStyle>
          <a:p>
            <a:endParaRPr lang="en-US"/>
          </a:p>
        </p:txBody>
      </p:sp>
      <p:sp>
        <p:nvSpPr>
          <p:cNvPr id="7" name="Tijdelijke aanduiding voor dianummer 6"/>
          <p:cNvSpPr>
            <a:spLocks noGrp="1"/>
          </p:cNvSpPr>
          <p:nvPr>
            <p:ph type="sldNum" sz="quarter" idx="5"/>
          </p:nvPr>
        </p:nvSpPr>
        <p:spPr>
          <a:xfrm>
            <a:off x="3849688" y="9429750"/>
            <a:ext cx="2946400" cy="496888"/>
          </a:xfrm>
          <a:prstGeom prst="rect">
            <a:avLst/>
          </a:prstGeom>
        </p:spPr>
        <p:txBody>
          <a:bodyPr vert="horz" lIns="91440" tIns="45720" rIns="91440" bIns="45720" rtlCol="0" anchor="b"/>
          <a:lstStyle>
            <a:lvl1pPr algn="r">
              <a:defRPr sz="1200"/>
            </a:lvl1pPr>
          </a:lstStyle>
          <a:p>
            <a:fld id="{E45BA7EF-6957-4FDA-AAB9-6C3B7C8F2780}" type="slidenum">
              <a:rPr lang="en-US" smtClean="0"/>
              <a:t>‹nr.›</a:t>
            </a:fld>
            <a:endParaRPr lang="en-US"/>
          </a:p>
        </p:txBody>
      </p:sp>
    </p:spTree>
    <p:extLst>
      <p:ext uri="{BB962C8B-B14F-4D97-AF65-F5344CB8AC3E}">
        <p14:creationId xmlns:p14="http://schemas.microsoft.com/office/powerpoint/2010/main" val="39669761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slide" Target="../slides/slide34.xml"/><Relationship Id="rId2" Type="http://schemas.openxmlformats.org/officeDocument/2006/relationships/notesMaster" Target="../notesMasters/notesMaster1.xml"/><Relationship Id="rId1" Type="http://schemas.openxmlformats.org/officeDocument/2006/relationships/tags" Target="../tags/tag5.xml"/></Relationships>
</file>

<file path=ppt/notesSlides/_rels/notesSlide12.xml.rels><?xml version="1.0" encoding="UTF-8" standalone="yes"?>
<Relationships xmlns="http://schemas.openxmlformats.org/package/2006/relationships"><Relationship Id="rId3" Type="http://schemas.openxmlformats.org/officeDocument/2006/relationships/slide" Target="../slides/slide35.xml"/><Relationship Id="rId2" Type="http://schemas.openxmlformats.org/officeDocument/2006/relationships/notesMaster" Target="../notesMasters/notesMaster1.xml"/><Relationship Id="rId1" Type="http://schemas.openxmlformats.org/officeDocument/2006/relationships/tags" Target="../tags/tag6.xml"/></Relationships>
</file>

<file path=ppt/notesSlides/_rels/notesSlide13.xml.rels><?xml version="1.0" encoding="UTF-8" standalone="yes"?>
<Relationships xmlns="http://schemas.openxmlformats.org/package/2006/relationships"><Relationship Id="rId3" Type="http://schemas.openxmlformats.org/officeDocument/2006/relationships/slide" Target="../slides/slide36.xml"/><Relationship Id="rId2" Type="http://schemas.openxmlformats.org/officeDocument/2006/relationships/notesMaster" Target="../notesMasters/notesMaster1.xml"/><Relationship Id="rId1" Type="http://schemas.openxmlformats.org/officeDocument/2006/relationships/tags" Target="../tags/tag7.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slide" Target="../slides/slide18.xml"/><Relationship Id="rId2" Type="http://schemas.openxmlformats.org/officeDocument/2006/relationships/notesMaster" Target="../notesMasters/notesMaster1.xml"/><Relationship Id="rId1" Type="http://schemas.openxmlformats.org/officeDocument/2006/relationships/tags" Target="../tags/tag1.xml"/></Relationships>
</file>

<file path=ppt/notesSlides/_rels/notesSlide4.xml.rels><?xml version="1.0" encoding="UTF-8" standalone="yes"?>
<Relationships xmlns="http://schemas.openxmlformats.org/package/2006/relationships"><Relationship Id="rId3" Type="http://schemas.openxmlformats.org/officeDocument/2006/relationships/slide" Target="../slides/slide20.xml"/><Relationship Id="rId2" Type="http://schemas.openxmlformats.org/officeDocument/2006/relationships/notesMaster" Target="../notesMasters/notesMaster1.xml"/><Relationship Id="rId1" Type="http://schemas.openxmlformats.org/officeDocument/2006/relationships/tags" Target="../tags/tag2.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slide" Target="../slides/slide25.xml"/><Relationship Id="rId2" Type="http://schemas.openxmlformats.org/officeDocument/2006/relationships/notesMaster" Target="../notesMasters/notesMaster1.xml"/><Relationship Id="rId1" Type="http://schemas.openxmlformats.org/officeDocument/2006/relationships/tags" Target="../tags/tag3.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slide" Target="../slides/slide32.xml"/><Relationship Id="rId2" Type="http://schemas.openxmlformats.org/officeDocument/2006/relationships/notesMaster" Target="../notesMasters/notesMaster1.xml"/><Relationship Id="rId1" Type="http://schemas.openxmlformats.org/officeDocument/2006/relationships/tags" Target="../tags/tag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4FD0CB22-9838-4EAA-A1AC-2713E6A5B234}" type="slidenum">
              <a:rPr lang="nl-BE" smtClean="0"/>
              <a:t>2</a:t>
            </a:fld>
            <a:endParaRPr lang="nl-BE"/>
          </a:p>
        </p:txBody>
      </p:sp>
    </p:spTree>
    <p:extLst>
      <p:ext uri="{BB962C8B-B14F-4D97-AF65-F5344CB8AC3E}">
        <p14:creationId xmlns:p14="http://schemas.microsoft.com/office/powerpoint/2010/main" val="31135154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a:p>
        </p:txBody>
      </p:sp>
      <p:sp>
        <p:nvSpPr>
          <p:cNvPr id="4" name="Tijdelijke aanduiding voor dianummer 3"/>
          <p:cNvSpPr>
            <a:spLocks noGrp="1"/>
          </p:cNvSpPr>
          <p:nvPr>
            <p:ph type="sldNum" sz="quarter" idx="10"/>
          </p:nvPr>
        </p:nvSpPr>
        <p:spPr/>
        <p:txBody>
          <a:bodyPr/>
          <a:lstStyle/>
          <a:p>
            <a:fld id="{E45BA7EF-6957-4FDA-AAB9-6C3B7C8F2780}" type="slidenum">
              <a:rPr lang="en-US" smtClean="0"/>
              <a:t>33</a:t>
            </a:fld>
            <a:endParaRPr lang="en-US"/>
          </a:p>
        </p:txBody>
      </p:sp>
    </p:spTree>
    <p:extLst>
      <p:ext uri="{BB962C8B-B14F-4D97-AF65-F5344CB8AC3E}">
        <p14:creationId xmlns:p14="http://schemas.microsoft.com/office/powerpoint/2010/main" val="9202112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custDataLst>
              <p:tags r:id="rId1"/>
            </p:custDataLst>
          </p:nvPr>
        </p:nvSpPr>
        <p:spPr/>
        <p:txBody>
          <a:bodyPr/>
          <a:lstStyle/>
          <a:p>
            <a:endParaRPr lang="nl-BE"/>
          </a:p>
        </p:txBody>
      </p:sp>
      <p:sp>
        <p:nvSpPr>
          <p:cNvPr id="4" name="Tijdelijke aanduiding voor dianummer 3"/>
          <p:cNvSpPr>
            <a:spLocks noGrp="1"/>
          </p:cNvSpPr>
          <p:nvPr>
            <p:ph type="sldNum" sz="quarter" idx="10"/>
          </p:nvPr>
        </p:nvSpPr>
        <p:spPr/>
        <p:txBody>
          <a:bodyPr/>
          <a:lstStyle/>
          <a:p>
            <a:fld id="{E45BA7EF-6957-4FDA-AAB9-6C3B7C8F2780}" type="slidenum">
              <a:rPr lang="en-US" smtClean="0"/>
              <a:t>34</a:t>
            </a:fld>
            <a:endParaRPr lang="en-US"/>
          </a:p>
        </p:txBody>
      </p:sp>
    </p:spTree>
    <p:extLst>
      <p:ext uri="{BB962C8B-B14F-4D97-AF65-F5344CB8AC3E}">
        <p14:creationId xmlns:p14="http://schemas.microsoft.com/office/powerpoint/2010/main" val="26070299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custDataLst>
              <p:tags r:id="rId1"/>
            </p:custDataLst>
          </p:nvPr>
        </p:nvSpPr>
        <p:spPr/>
        <p:txBody>
          <a:bodyPr/>
          <a:lstStyle/>
          <a:p>
            <a:endParaRPr lang="nl-BE"/>
          </a:p>
        </p:txBody>
      </p:sp>
      <p:sp>
        <p:nvSpPr>
          <p:cNvPr id="4" name="Tijdelijke aanduiding voor dianummer 3"/>
          <p:cNvSpPr>
            <a:spLocks noGrp="1"/>
          </p:cNvSpPr>
          <p:nvPr>
            <p:ph type="sldNum" sz="quarter" idx="10"/>
          </p:nvPr>
        </p:nvSpPr>
        <p:spPr/>
        <p:txBody>
          <a:bodyPr/>
          <a:lstStyle/>
          <a:p>
            <a:fld id="{E45BA7EF-6957-4FDA-AAB9-6C3B7C8F2780}" type="slidenum">
              <a:rPr lang="en-US" smtClean="0"/>
              <a:t>35</a:t>
            </a:fld>
            <a:endParaRPr lang="en-US"/>
          </a:p>
        </p:txBody>
      </p:sp>
    </p:spTree>
    <p:extLst>
      <p:ext uri="{BB962C8B-B14F-4D97-AF65-F5344CB8AC3E}">
        <p14:creationId xmlns:p14="http://schemas.microsoft.com/office/powerpoint/2010/main" val="5489951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custDataLst>
              <p:tags r:id="rId1"/>
            </p:custDataLst>
          </p:nvPr>
        </p:nvSpPr>
        <p:spPr/>
        <p:txBody>
          <a:bodyPr/>
          <a:lstStyle/>
          <a:p>
            <a:endParaRPr lang="nl-BE"/>
          </a:p>
        </p:txBody>
      </p:sp>
      <p:sp>
        <p:nvSpPr>
          <p:cNvPr id="4" name="Tijdelijke aanduiding voor dianummer 3"/>
          <p:cNvSpPr>
            <a:spLocks noGrp="1"/>
          </p:cNvSpPr>
          <p:nvPr>
            <p:ph type="sldNum" sz="quarter" idx="10"/>
          </p:nvPr>
        </p:nvSpPr>
        <p:spPr/>
        <p:txBody>
          <a:bodyPr/>
          <a:lstStyle/>
          <a:p>
            <a:fld id="{E45BA7EF-6957-4FDA-AAB9-6C3B7C8F2780}" type="slidenum">
              <a:rPr lang="en-US" smtClean="0"/>
              <a:t>36</a:t>
            </a:fld>
            <a:endParaRPr lang="en-US"/>
          </a:p>
        </p:txBody>
      </p:sp>
    </p:spTree>
    <p:extLst>
      <p:ext uri="{BB962C8B-B14F-4D97-AF65-F5344CB8AC3E}">
        <p14:creationId xmlns:p14="http://schemas.microsoft.com/office/powerpoint/2010/main" val="28157418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dirty="0"/>
          </a:p>
        </p:txBody>
      </p:sp>
      <p:sp>
        <p:nvSpPr>
          <p:cNvPr id="4" name="Tijdelijke aanduiding voor dianummer 3"/>
          <p:cNvSpPr>
            <a:spLocks noGrp="1"/>
          </p:cNvSpPr>
          <p:nvPr>
            <p:ph type="sldNum" sz="quarter" idx="10"/>
          </p:nvPr>
        </p:nvSpPr>
        <p:spPr/>
        <p:txBody>
          <a:bodyPr/>
          <a:lstStyle/>
          <a:p>
            <a:fld id="{E45BA7EF-6957-4FDA-AAB9-6C3B7C8F2780}" type="slidenum">
              <a:rPr lang="en-US" smtClean="0"/>
              <a:t>7</a:t>
            </a:fld>
            <a:endParaRPr lang="en-US"/>
          </a:p>
        </p:txBody>
      </p:sp>
    </p:spTree>
    <p:extLst>
      <p:ext uri="{BB962C8B-B14F-4D97-AF65-F5344CB8AC3E}">
        <p14:creationId xmlns:p14="http://schemas.microsoft.com/office/powerpoint/2010/main" val="39083855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custDataLst>
              <p:tags r:id="rId1"/>
            </p:custDataLst>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E45BA7EF-6957-4FDA-AAB9-6C3B7C8F2780}" type="slidenum">
              <a:rPr lang="en-US" smtClean="0"/>
              <a:t>18</a:t>
            </a:fld>
            <a:endParaRPr lang="en-US"/>
          </a:p>
        </p:txBody>
      </p:sp>
    </p:spTree>
    <p:extLst>
      <p:ext uri="{BB962C8B-B14F-4D97-AF65-F5344CB8AC3E}">
        <p14:creationId xmlns:p14="http://schemas.microsoft.com/office/powerpoint/2010/main" val="27969108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custDataLst>
              <p:tags r:id="rId1"/>
            </p:custDataLst>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E45BA7EF-6957-4FDA-AAB9-6C3B7C8F2780}" type="slidenum">
              <a:rPr lang="en-US" smtClean="0"/>
              <a:t>20</a:t>
            </a:fld>
            <a:endParaRPr lang="en-US"/>
          </a:p>
        </p:txBody>
      </p:sp>
    </p:spTree>
    <p:extLst>
      <p:ext uri="{BB962C8B-B14F-4D97-AF65-F5344CB8AC3E}">
        <p14:creationId xmlns:p14="http://schemas.microsoft.com/office/powerpoint/2010/main" val="36827914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E45BA7EF-6957-4FDA-AAB9-6C3B7C8F2780}" type="slidenum">
              <a:rPr lang="en-US" smtClean="0"/>
              <a:t>22</a:t>
            </a:fld>
            <a:endParaRPr lang="en-US"/>
          </a:p>
        </p:txBody>
      </p:sp>
    </p:spTree>
    <p:extLst>
      <p:ext uri="{BB962C8B-B14F-4D97-AF65-F5344CB8AC3E}">
        <p14:creationId xmlns:p14="http://schemas.microsoft.com/office/powerpoint/2010/main" val="11517923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custDataLst>
              <p:tags r:id="rId1"/>
            </p:custDataLst>
          </p:nvPr>
        </p:nvSpPr>
        <p:spPr/>
        <p:txBody>
          <a:bodyPr/>
          <a:lstStyle/>
          <a:p>
            <a:endParaRPr lang="nl-BE"/>
          </a:p>
        </p:txBody>
      </p:sp>
      <p:sp>
        <p:nvSpPr>
          <p:cNvPr id="4" name="Tijdelijke aanduiding voor dianummer 3"/>
          <p:cNvSpPr>
            <a:spLocks noGrp="1"/>
          </p:cNvSpPr>
          <p:nvPr>
            <p:ph type="sldNum" sz="quarter" idx="10"/>
          </p:nvPr>
        </p:nvSpPr>
        <p:spPr/>
        <p:txBody>
          <a:bodyPr/>
          <a:lstStyle/>
          <a:p>
            <a:fld id="{92A4226C-826D-4AC1-AF42-EFCC07993D9A}" type="slidenum">
              <a:rPr lang="nl-BE" smtClean="0"/>
              <a:t>25</a:t>
            </a:fld>
            <a:endParaRPr lang="nl-BE"/>
          </a:p>
        </p:txBody>
      </p:sp>
    </p:spTree>
    <p:extLst>
      <p:ext uri="{BB962C8B-B14F-4D97-AF65-F5344CB8AC3E}">
        <p14:creationId xmlns:p14="http://schemas.microsoft.com/office/powerpoint/2010/main" val="28899376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E45BA7EF-6957-4FDA-AAB9-6C3B7C8F2780}" type="slidenum">
              <a:rPr lang="en-US" smtClean="0"/>
              <a:t>26</a:t>
            </a:fld>
            <a:endParaRPr lang="en-US"/>
          </a:p>
        </p:txBody>
      </p:sp>
    </p:spTree>
    <p:extLst>
      <p:ext uri="{BB962C8B-B14F-4D97-AF65-F5344CB8AC3E}">
        <p14:creationId xmlns:p14="http://schemas.microsoft.com/office/powerpoint/2010/main" val="3519854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a:p>
        </p:txBody>
      </p:sp>
      <p:sp>
        <p:nvSpPr>
          <p:cNvPr id="4" name="Tijdelijke aanduiding voor dianummer 3"/>
          <p:cNvSpPr>
            <a:spLocks noGrp="1"/>
          </p:cNvSpPr>
          <p:nvPr>
            <p:ph type="sldNum" sz="quarter" idx="10"/>
          </p:nvPr>
        </p:nvSpPr>
        <p:spPr/>
        <p:txBody>
          <a:bodyPr/>
          <a:lstStyle/>
          <a:p>
            <a:fld id="{E45BA7EF-6957-4FDA-AAB9-6C3B7C8F2780}" type="slidenum">
              <a:rPr lang="en-US" smtClean="0"/>
              <a:t>29</a:t>
            </a:fld>
            <a:endParaRPr lang="en-US"/>
          </a:p>
        </p:txBody>
      </p:sp>
    </p:spTree>
    <p:extLst>
      <p:ext uri="{BB962C8B-B14F-4D97-AF65-F5344CB8AC3E}">
        <p14:creationId xmlns:p14="http://schemas.microsoft.com/office/powerpoint/2010/main" val="42444080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custDataLst>
              <p:tags r:id="rId1"/>
            </p:custDataLst>
          </p:nvPr>
        </p:nvSpPr>
        <p:spPr/>
        <p:txBody>
          <a:bodyPr/>
          <a:lstStyle/>
          <a:p>
            <a:endParaRPr lang="nl-BE"/>
          </a:p>
        </p:txBody>
      </p:sp>
      <p:sp>
        <p:nvSpPr>
          <p:cNvPr id="4" name="Tijdelijke aanduiding voor dianummer 3"/>
          <p:cNvSpPr>
            <a:spLocks noGrp="1"/>
          </p:cNvSpPr>
          <p:nvPr>
            <p:ph type="sldNum" sz="quarter" idx="10"/>
          </p:nvPr>
        </p:nvSpPr>
        <p:spPr/>
        <p:txBody>
          <a:bodyPr/>
          <a:lstStyle/>
          <a:p>
            <a:fld id="{92A4226C-826D-4AC1-AF42-EFCC07993D9A}" type="slidenum">
              <a:rPr lang="nl-BE" smtClean="0"/>
              <a:t>32</a:t>
            </a:fld>
            <a:endParaRPr lang="nl-BE"/>
          </a:p>
        </p:txBody>
      </p:sp>
    </p:spTree>
    <p:extLst>
      <p:ext uri="{BB962C8B-B14F-4D97-AF65-F5344CB8AC3E}">
        <p14:creationId xmlns:p14="http://schemas.microsoft.com/office/powerpoint/2010/main" val="22776358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nl-NL"/>
              <a:t>Klik om de stijl te bewerken</a:t>
            </a:r>
            <a:endParaRPr lang="nl-BE"/>
          </a:p>
        </p:txBody>
      </p:sp>
      <p:sp>
        <p:nvSpPr>
          <p:cNvPr id="3" name="Ond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 om het opmaakprofiel van de modelondertitel te bewerken</a:t>
            </a:r>
            <a:endParaRPr lang="nl-BE"/>
          </a:p>
        </p:txBody>
      </p:sp>
      <p:sp>
        <p:nvSpPr>
          <p:cNvPr id="4" name="Tijdelijke aanduiding voor datum 3"/>
          <p:cNvSpPr>
            <a:spLocks noGrp="1"/>
          </p:cNvSpPr>
          <p:nvPr>
            <p:ph type="dt" sz="half" idx="10"/>
          </p:nvPr>
        </p:nvSpPr>
        <p:spPr/>
        <p:txBody>
          <a:bodyPr/>
          <a:lstStyle/>
          <a:p>
            <a:fld id="{2A57F920-D522-4A35-B89C-2B477B5DD8C6}" type="datetimeFigureOut">
              <a:rPr lang="nl-BE" smtClean="0"/>
              <a:pPr/>
              <a:t>29/05/2021</a:t>
            </a:fld>
            <a:endParaRPr lang="nl-BE"/>
          </a:p>
        </p:txBody>
      </p:sp>
      <p:sp>
        <p:nvSpPr>
          <p:cNvPr id="5" name="Tijdelijke aanduiding voor voettekst 4"/>
          <p:cNvSpPr>
            <a:spLocks noGrp="1"/>
          </p:cNvSpPr>
          <p:nvPr>
            <p:ph type="ftr" sz="quarter" idx="11"/>
          </p:nvPr>
        </p:nvSpPr>
        <p:spPr/>
        <p:txBody>
          <a:bodyPr/>
          <a:lstStyle/>
          <a:p>
            <a:endParaRPr lang="nl-BE"/>
          </a:p>
        </p:txBody>
      </p:sp>
      <p:sp>
        <p:nvSpPr>
          <p:cNvPr id="6" name="Tijdelijke aanduiding voor dianummer 5"/>
          <p:cNvSpPr>
            <a:spLocks noGrp="1"/>
          </p:cNvSpPr>
          <p:nvPr>
            <p:ph type="sldNum" sz="quarter" idx="12"/>
          </p:nvPr>
        </p:nvSpPr>
        <p:spPr/>
        <p:txBody>
          <a:bodyPr/>
          <a:lstStyle/>
          <a:p>
            <a:fld id="{1D1234ED-F7D3-43ED-A9F9-F53B895FF666}" type="slidenum">
              <a:rPr lang="nl-BE" smtClean="0"/>
              <a:pPr/>
              <a:t>‹nr.›</a:t>
            </a:fld>
            <a:endParaRPr lang="nl-B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p:cNvSpPr>
            <a:spLocks noGrp="1"/>
          </p:cNvSpPr>
          <p:nvPr>
            <p:ph type="dt" sz="half" idx="10"/>
          </p:nvPr>
        </p:nvSpPr>
        <p:spPr/>
        <p:txBody>
          <a:bodyPr/>
          <a:lstStyle/>
          <a:p>
            <a:fld id="{2A57F920-D522-4A35-B89C-2B477B5DD8C6}" type="datetimeFigureOut">
              <a:rPr lang="nl-BE" smtClean="0"/>
              <a:pPr/>
              <a:t>29/05/2021</a:t>
            </a:fld>
            <a:endParaRPr lang="nl-BE"/>
          </a:p>
        </p:txBody>
      </p:sp>
      <p:sp>
        <p:nvSpPr>
          <p:cNvPr id="5" name="Tijdelijke aanduiding voor voettekst 4"/>
          <p:cNvSpPr>
            <a:spLocks noGrp="1"/>
          </p:cNvSpPr>
          <p:nvPr>
            <p:ph type="ftr" sz="quarter" idx="11"/>
          </p:nvPr>
        </p:nvSpPr>
        <p:spPr/>
        <p:txBody>
          <a:bodyPr/>
          <a:lstStyle/>
          <a:p>
            <a:endParaRPr lang="nl-BE"/>
          </a:p>
        </p:txBody>
      </p:sp>
      <p:sp>
        <p:nvSpPr>
          <p:cNvPr id="6" name="Tijdelijke aanduiding voor dianummer 5"/>
          <p:cNvSpPr>
            <a:spLocks noGrp="1"/>
          </p:cNvSpPr>
          <p:nvPr>
            <p:ph type="sldNum" sz="quarter" idx="12"/>
          </p:nvPr>
        </p:nvSpPr>
        <p:spPr/>
        <p:txBody>
          <a:bodyPr/>
          <a:lstStyle/>
          <a:p>
            <a:fld id="{1D1234ED-F7D3-43ED-A9F9-F53B895FF666}" type="slidenum">
              <a:rPr lang="nl-BE" smtClean="0"/>
              <a:pPr/>
              <a:t>‹nr.›</a:t>
            </a:fld>
            <a:endParaRPr lang="nl-B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629400" y="274638"/>
            <a:ext cx="2057400" cy="5851525"/>
          </a:xfrm>
        </p:spPr>
        <p:txBody>
          <a:bodyPr vert="eaVert"/>
          <a:lstStyle/>
          <a:p>
            <a:r>
              <a:rPr lang="nl-NL"/>
              <a:t>Klik om de stijl te bewerken</a:t>
            </a:r>
            <a:endParaRPr lang="nl-BE"/>
          </a:p>
        </p:txBody>
      </p:sp>
      <p:sp>
        <p:nvSpPr>
          <p:cNvPr id="3" name="Tijdelijke aanduiding voor verticale tekst 2"/>
          <p:cNvSpPr>
            <a:spLocks noGrp="1"/>
          </p:cNvSpPr>
          <p:nvPr>
            <p:ph type="body" orient="vert" idx="1"/>
          </p:nvPr>
        </p:nvSpPr>
        <p:spPr>
          <a:xfrm>
            <a:off x="457200" y="274638"/>
            <a:ext cx="6019800" cy="5851525"/>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p:cNvSpPr>
            <a:spLocks noGrp="1"/>
          </p:cNvSpPr>
          <p:nvPr>
            <p:ph type="dt" sz="half" idx="10"/>
          </p:nvPr>
        </p:nvSpPr>
        <p:spPr/>
        <p:txBody>
          <a:bodyPr/>
          <a:lstStyle/>
          <a:p>
            <a:fld id="{2A57F920-D522-4A35-B89C-2B477B5DD8C6}" type="datetimeFigureOut">
              <a:rPr lang="nl-BE" smtClean="0"/>
              <a:pPr/>
              <a:t>29/05/2021</a:t>
            </a:fld>
            <a:endParaRPr lang="nl-BE"/>
          </a:p>
        </p:txBody>
      </p:sp>
      <p:sp>
        <p:nvSpPr>
          <p:cNvPr id="5" name="Tijdelijke aanduiding voor voettekst 4"/>
          <p:cNvSpPr>
            <a:spLocks noGrp="1"/>
          </p:cNvSpPr>
          <p:nvPr>
            <p:ph type="ftr" sz="quarter" idx="11"/>
          </p:nvPr>
        </p:nvSpPr>
        <p:spPr/>
        <p:txBody>
          <a:bodyPr/>
          <a:lstStyle/>
          <a:p>
            <a:endParaRPr lang="nl-BE"/>
          </a:p>
        </p:txBody>
      </p:sp>
      <p:sp>
        <p:nvSpPr>
          <p:cNvPr id="6" name="Tijdelijke aanduiding voor dianummer 5"/>
          <p:cNvSpPr>
            <a:spLocks noGrp="1"/>
          </p:cNvSpPr>
          <p:nvPr>
            <p:ph type="sldNum" sz="quarter" idx="12"/>
          </p:nvPr>
        </p:nvSpPr>
        <p:spPr/>
        <p:txBody>
          <a:bodyPr/>
          <a:lstStyle/>
          <a:p>
            <a:fld id="{1D1234ED-F7D3-43ED-A9F9-F53B895FF666}" type="slidenum">
              <a:rPr lang="nl-BE" smtClean="0"/>
              <a:pPr/>
              <a:t>‹nr.›</a:t>
            </a:fld>
            <a:endParaRPr lang="nl-B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p:cNvSpPr>
            <a:spLocks noGrp="1"/>
          </p:cNvSpPr>
          <p:nvPr>
            <p:ph type="dt" sz="half" idx="10"/>
          </p:nvPr>
        </p:nvSpPr>
        <p:spPr/>
        <p:txBody>
          <a:bodyPr/>
          <a:lstStyle/>
          <a:p>
            <a:fld id="{2A57F920-D522-4A35-B89C-2B477B5DD8C6}" type="datetimeFigureOut">
              <a:rPr lang="nl-BE" smtClean="0"/>
              <a:pPr/>
              <a:t>29/05/2021</a:t>
            </a:fld>
            <a:endParaRPr lang="nl-BE"/>
          </a:p>
        </p:txBody>
      </p:sp>
      <p:sp>
        <p:nvSpPr>
          <p:cNvPr id="5" name="Tijdelijke aanduiding voor voettekst 4"/>
          <p:cNvSpPr>
            <a:spLocks noGrp="1"/>
          </p:cNvSpPr>
          <p:nvPr>
            <p:ph type="ftr" sz="quarter" idx="11"/>
          </p:nvPr>
        </p:nvSpPr>
        <p:spPr/>
        <p:txBody>
          <a:bodyPr/>
          <a:lstStyle/>
          <a:p>
            <a:endParaRPr lang="nl-BE"/>
          </a:p>
        </p:txBody>
      </p:sp>
      <p:sp>
        <p:nvSpPr>
          <p:cNvPr id="6" name="Tijdelijke aanduiding voor dianummer 5"/>
          <p:cNvSpPr>
            <a:spLocks noGrp="1"/>
          </p:cNvSpPr>
          <p:nvPr>
            <p:ph type="sldNum" sz="quarter" idx="12"/>
          </p:nvPr>
        </p:nvSpPr>
        <p:spPr/>
        <p:txBody>
          <a:bodyPr/>
          <a:lstStyle/>
          <a:p>
            <a:fld id="{1D1234ED-F7D3-43ED-A9F9-F53B895FF666}" type="slidenum">
              <a:rPr lang="nl-BE" smtClean="0"/>
              <a:pPr/>
              <a:t>‹nr.›</a:t>
            </a:fld>
            <a:endParaRPr lang="nl-B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nl-NL"/>
              <a:t>Klik om de stijl te bewerken</a:t>
            </a:r>
            <a:endParaRPr lang="nl-BE"/>
          </a:p>
        </p:txBody>
      </p:sp>
      <p:sp>
        <p:nvSpPr>
          <p:cNvPr id="3" name="Tijdelijke aanduiding voor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 om de modelstijlen te bewerken</a:t>
            </a:r>
          </a:p>
        </p:txBody>
      </p:sp>
      <p:sp>
        <p:nvSpPr>
          <p:cNvPr id="4" name="Tijdelijke aanduiding voor datum 3"/>
          <p:cNvSpPr>
            <a:spLocks noGrp="1"/>
          </p:cNvSpPr>
          <p:nvPr>
            <p:ph type="dt" sz="half" idx="10"/>
          </p:nvPr>
        </p:nvSpPr>
        <p:spPr/>
        <p:txBody>
          <a:bodyPr/>
          <a:lstStyle/>
          <a:p>
            <a:fld id="{2A57F920-D522-4A35-B89C-2B477B5DD8C6}" type="datetimeFigureOut">
              <a:rPr lang="nl-BE" smtClean="0"/>
              <a:pPr/>
              <a:t>29/05/2021</a:t>
            </a:fld>
            <a:endParaRPr lang="nl-BE"/>
          </a:p>
        </p:txBody>
      </p:sp>
      <p:sp>
        <p:nvSpPr>
          <p:cNvPr id="5" name="Tijdelijke aanduiding voor voettekst 4"/>
          <p:cNvSpPr>
            <a:spLocks noGrp="1"/>
          </p:cNvSpPr>
          <p:nvPr>
            <p:ph type="ftr" sz="quarter" idx="11"/>
          </p:nvPr>
        </p:nvSpPr>
        <p:spPr/>
        <p:txBody>
          <a:bodyPr/>
          <a:lstStyle/>
          <a:p>
            <a:endParaRPr lang="nl-BE"/>
          </a:p>
        </p:txBody>
      </p:sp>
      <p:sp>
        <p:nvSpPr>
          <p:cNvPr id="6" name="Tijdelijke aanduiding voor dianummer 5"/>
          <p:cNvSpPr>
            <a:spLocks noGrp="1"/>
          </p:cNvSpPr>
          <p:nvPr>
            <p:ph type="sldNum" sz="quarter" idx="12"/>
          </p:nvPr>
        </p:nvSpPr>
        <p:spPr/>
        <p:txBody>
          <a:bodyPr/>
          <a:lstStyle/>
          <a:p>
            <a:fld id="{1D1234ED-F7D3-43ED-A9F9-F53B895FF666}" type="slidenum">
              <a:rPr lang="nl-BE" smtClean="0"/>
              <a:pPr/>
              <a:t>‹nr.›</a:t>
            </a:fld>
            <a:endParaRPr lang="nl-B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inhou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inhou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datum 4"/>
          <p:cNvSpPr>
            <a:spLocks noGrp="1"/>
          </p:cNvSpPr>
          <p:nvPr>
            <p:ph type="dt" sz="half" idx="10"/>
          </p:nvPr>
        </p:nvSpPr>
        <p:spPr/>
        <p:txBody>
          <a:bodyPr/>
          <a:lstStyle/>
          <a:p>
            <a:fld id="{2A57F920-D522-4A35-B89C-2B477B5DD8C6}" type="datetimeFigureOut">
              <a:rPr lang="nl-BE" smtClean="0"/>
              <a:pPr/>
              <a:t>29/05/2021</a:t>
            </a:fld>
            <a:endParaRPr lang="nl-BE"/>
          </a:p>
        </p:txBody>
      </p:sp>
      <p:sp>
        <p:nvSpPr>
          <p:cNvPr id="6" name="Tijdelijke aanduiding voor voettekst 5"/>
          <p:cNvSpPr>
            <a:spLocks noGrp="1"/>
          </p:cNvSpPr>
          <p:nvPr>
            <p:ph type="ftr" sz="quarter" idx="11"/>
          </p:nvPr>
        </p:nvSpPr>
        <p:spPr/>
        <p:txBody>
          <a:bodyPr/>
          <a:lstStyle/>
          <a:p>
            <a:endParaRPr lang="nl-BE"/>
          </a:p>
        </p:txBody>
      </p:sp>
      <p:sp>
        <p:nvSpPr>
          <p:cNvPr id="7" name="Tijdelijke aanduiding voor dianummer 6"/>
          <p:cNvSpPr>
            <a:spLocks noGrp="1"/>
          </p:cNvSpPr>
          <p:nvPr>
            <p:ph type="sldNum" sz="quarter" idx="12"/>
          </p:nvPr>
        </p:nvSpPr>
        <p:spPr/>
        <p:txBody>
          <a:bodyPr/>
          <a:lstStyle/>
          <a:p>
            <a:fld id="{1D1234ED-F7D3-43ED-A9F9-F53B895FF666}" type="slidenum">
              <a:rPr lang="nl-BE" smtClean="0"/>
              <a:pPr/>
              <a:t>‹nr.›</a:t>
            </a:fld>
            <a:endParaRPr lang="nl-B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a:t>Klik om de stijl te bewerken</a:t>
            </a:r>
            <a:endParaRPr lang="nl-BE"/>
          </a:p>
        </p:txBody>
      </p:sp>
      <p:sp>
        <p:nvSpPr>
          <p:cNvPr id="3" name="Tijdelijke aanduiding vo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7" name="Tijdelijke aanduiding voor datum 6"/>
          <p:cNvSpPr>
            <a:spLocks noGrp="1"/>
          </p:cNvSpPr>
          <p:nvPr>
            <p:ph type="dt" sz="half" idx="10"/>
          </p:nvPr>
        </p:nvSpPr>
        <p:spPr/>
        <p:txBody>
          <a:bodyPr/>
          <a:lstStyle/>
          <a:p>
            <a:fld id="{2A57F920-D522-4A35-B89C-2B477B5DD8C6}" type="datetimeFigureOut">
              <a:rPr lang="nl-BE" smtClean="0"/>
              <a:pPr/>
              <a:t>29/05/2021</a:t>
            </a:fld>
            <a:endParaRPr lang="nl-BE"/>
          </a:p>
        </p:txBody>
      </p:sp>
      <p:sp>
        <p:nvSpPr>
          <p:cNvPr id="8" name="Tijdelijke aanduiding voor voettekst 7"/>
          <p:cNvSpPr>
            <a:spLocks noGrp="1"/>
          </p:cNvSpPr>
          <p:nvPr>
            <p:ph type="ftr" sz="quarter" idx="11"/>
          </p:nvPr>
        </p:nvSpPr>
        <p:spPr/>
        <p:txBody>
          <a:bodyPr/>
          <a:lstStyle/>
          <a:p>
            <a:endParaRPr lang="nl-BE"/>
          </a:p>
        </p:txBody>
      </p:sp>
      <p:sp>
        <p:nvSpPr>
          <p:cNvPr id="9" name="Tijdelijke aanduiding voor dianummer 8"/>
          <p:cNvSpPr>
            <a:spLocks noGrp="1"/>
          </p:cNvSpPr>
          <p:nvPr>
            <p:ph type="sldNum" sz="quarter" idx="12"/>
          </p:nvPr>
        </p:nvSpPr>
        <p:spPr/>
        <p:txBody>
          <a:bodyPr/>
          <a:lstStyle/>
          <a:p>
            <a:fld id="{1D1234ED-F7D3-43ED-A9F9-F53B895FF666}" type="slidenum">
              <a:rPr lang="nl-BE" smtClean="0"/>
              <a:pPr/>
              <a:t>‹nr.›</a:t>
            </a:fld>
            <a:endParaRPr lang="nl-B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datum 2"/>
          <p:cNvSpPr>
            <a:spLocks noGrp="1"/>
          </p:cNvSpPr>
          <p:nvPr>
            <p:ph type="dt" sz="half" idx="10"/>
          </p:nvPr>
        </p:nvSpPr>
        <p:spPr/>
        <p:txBody>
          <a:bodyPr/>
          <a:lstStyle/>
          <a:p>
            <a:fld id="{2A57F920-D522-4A35-B89C-2B477B5DD8C6}" type="datetimeFigureOut">
              <a:rPr lang="nl-BE" smtClean="0"/>
              <a:pPr/>
              <a:t>29/05/2021</a:t>
            </a:fld>
            <a:endParaRPr lang="nl-BE"/>
          </a:p>
        </p:txBody>
      </p:sp>
      <p:sp>
        <p:nvSpPr>
          <p:cNvPr id="4" name="Tijdelijke aanduiding voor voettekst 3"/>
          <p:cNvSpPr>
            <a:spLocks noGrp="1"/>
          </p:cNvSpPr>
          <p:nvPr>
            <p:ph type="ftr" sz="quarter" idx="11"/>
          </p:nvPr>
        </p:nvSpPr>
        <p:spPr/>
        <p:txBody>
          <a:bodyPr/>
          <a:lstStyle/>
          <a:p>
            <a:endParaRPr lang="nl-BE"/>
          </a:p>
        </p:txBody>
      </p:sp>
      <p:sp>
        <p:nvSpPr>
          <p:cNvPr id="5" name="Tijdelijke aanduiding voor dianummer 4"/>
          <p:cNvSpPr>
            <a:spLocks noGrp="1"/>
          </p:cNvSpPr>
          <p:nvPr>
            <p:ph type="sldNum" sz="quarter" idx="12"/>
          </p:nvPr>
        </p:nvSpPr>
        <p:spPr/>
        <p:txBody>
          <a:bodyPr/>
          <a:lstStyle/>
          <a:p>
            <a:fld id="{1D1234ED-F7D3-43ED-A9F9-F53B895FF666}" type="slidenum">
              <a:rPr lang="nl-BE" smtClean="0"/>
              <a:pPr/>
              <a:t>‹nr.›</a:t>
            </a:fld>
            <a:endParaRPr lang="nl-B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2A57F920-D522-4A35-B89C-2B477B5DD8C6}" type="datetimeFigureOut">
              <a:rPr lang="nl-BE" smtClean="0"/>
              <a:pPr/>
              <a:t>29/05/2021</a:t>
            </a:fld>
            <a:endParaRPr lang="nl-BE"/>
          </a:p>
        </p:txBody>
      </p:sp>
      <p:sp>
        <p:nvSpPr>
          <p:cNvPr id="3" name="Tijdelijke aanduiding voor voettekst 2"/>
          <p:cNvSpPr>
            <a:spLocks noGrp="1"/>
          </p:cNvSpPr>
          <p:nvPr>
            <p:ph type="ftr" sz="quarter" idx="11"/>
          </p:nvPr>
        </p:nvSpPr>
        <p:spPr/>
        <p:txBody>
          <a:bodyPr/>
          <a:lstStyle/>
          <a:p>
            <a:endParaRPr lang="nl-BE"/>
          </a:p>
        </p:txBody>
      </p:sp>
      <p:sp>
        <p:nvSpPr>
          <p:cNvPr id="4" name="Tijdelijke aanduiding voor dianummer 3"/>
          <p:cNvSpPr>
            <a:spLocks noGrp="1"/>
          </p:cNvSpPr>
          <p:nvPr>
            <p:ph type="sldNum" sz="quarter" idx="12"/>
          </p:nvPr>
        </p:nvSpPr>
        <p:spPr/>
        <p:txBody>
          <a:bodyPr/>
          <a:lstStyle/>
          <a:p>
            <a:fld id="{1D1234ED-F7D3-43ED-A9F9-F53B895FF666}" type="slidenum">
              <a:rPr lang="nl-BE" smtClean="0"/>
              <a:pPr/>
              <a:t>‹nr.›</a:t>
            </a:fld>
            <a:endParaRPr lang="nl-B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nl-NL"/>
              <a:t>Klik om de stijl te bewerken</a:t>
            </a:r>
            <a:endParaRPr lang="nl-BE"/>
          </a:p>
        </p:txBody>
      </p:sp>
      <p:sp>
        <p:nvSpPr>
          <p:cNvPr id="3" name="Tijdelijke aanduiding voor inhou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2A57F920-D522-4A35-B89C-2B477B5DD8C6}" type="datetimeFigureOut">
              <a:rPr lang="nl-BE" smtClean="0"/>
              <a:pPr/>
              <a:t>29/05/2021</a:t>
            </a:fld>
            <a:endParaRPr lang="nl-BE"/>
          </a:p>
        </p:txBody>
      </p:sp>
      <p:sp>
        <p:nvSpPr>
          <p:cNvPr id="6" name="Tijdelijke aanduiding voor voettekst 5"/>
          <p:cNvSpPr>
            <a:spLocks noGrp="1"/>
          </p:cNvSpPr>
          <p:nvPr>
            <p:ph type="ftr" sz="quarter" idx="11"/>
          </p:nvPr>
        </p:nvSpPr>
        <p:spPr/>
        <p:txBody>
          <a:bodyPr/>
          <a:lstStyle/>
          <a:p>
            <a:endParaRPr lang="nl-BE"/>
          </a:p>
        </p:txBody>
      </p:sp>
      <p:sp>
        <p:nvSpPr>
          <p:cNvPr id="7" name="Tijdelijke aanduiding voor dianummer 6"/>
          <p:cNvSpPr>
            <a:spLocks noGrp="1"/>
          </p:cNvSpPr>
          <p:nvPr>
            <p:ph type="sldNum" sz="quarter" idx="12"/>
          </p:nvPr>
        </p:nvSpPr>
        <p:spPr/>
        <p:txBody>
          <a:bodyPr/>
          <a:lstStyle/>
          <a:p>
            <a:fld id="{1D1234ED-F7D3-43ED-A9F9-F53B895FF666}" type="slidenum">
              <a:rPr lang="nl-BE" smtClean="0"/>
              <a:pPr/>
              <a:t>‹nr.›</a:t>
            </a:fld>
            <a:endParaRPr lang="nl-B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nl-NL"/>
              <a:t>Klik om de stijl te bewerken</a:t>
            </a:r>
            <a:endParaRPr lang="nl-BE"/>
          </a:p>
        </p:txBody>
      </p:sp>
      <p:sp>
        <p:nvSpPr>
          <p:cNvPr id="3" name="Tijdelijke aanduiding voor afbeelding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BE"/>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2A57F920-D522-4A35-B89C-2B477B5DD8C6}" type="datetimeFigureOut">
              <a:rPr lang="nl-BE" smtClean="0"/>
              <a:pPr/>
              <a:t>29/05/2021</a:t>
            </a:fld>
            <a:endParaRPr lang="nl-BE"/>
          </a:p>
        </p:txBody>
      </p:sp>
      <p:sp>
        <p:nvSpPr>
          <p:cNvPr id="6" name="Tijdelijke aanduiding voor voettekst 5"/>
          <p:cNvSpPr>
            <a:spLocks noGrp="1"/>
          </p:cNvSpPr>
          <p:nvPr>
            <p:ph type="ftr" sz="quarter" idx="11"/>
          </p:nvPr>
        </p:nvSpPr>
        <p:spPr/>
        <p:txBody>
          <a:bodyPr/>
          <a:lstStyle/>
          <a:p>
            <a:endParaRPr lang="nl-BE"/>
          </a:p>
        </p:txBody>
      </p:sp>
      <p:sp>
        <p:nvSpPr>
          <p:cNvPr id="7" name="Tijdelijke aanduiding voor dianummer 6"/>
          <p:cNvSpPr>
            <a:spLocks noGrp="1"/>
          </p:cNvSpPr>
          <p:nvPr>
            <p:ph type="sldNum" sz="quarter" idx="12"/>
          </p:nvPr>
        </p:nvSpPr>
        <p:spPr/>
        <p:txBody>
          <a:bodyPr/>
          <a:lstStyle/>
          <a:p>
            <a:fld id="{1D1234ED-F7D3-43ED-A9F9-F53B895FF666}" type="slidenum">
              <a:rPr lang="nl-BE" smtClean="0"/>
              <a:pPr/>
              <a:t>‹nr.›</a:t>
            </a:fld>
            <a:endParaRPr lang="nl-BE"/>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nl-NL"/>
              <a:t>Klik om de stijl te bewerken</a:t>
            </a:r>
            <a:endParaRPr lang="nl-BE"/>
          </a:p>
        </p:txBody>
      </p:sp>
      <p:sp>
        <p:nvSpPr>
          <p:cNvPr id="3" name="Tijdelijke aanduiding voor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A57F920-D522-4A35-B89C-2B477B5DD8C6}" type="datetimeFigureOut">
              <a:rPr lang="nl-BE" smtClean="0"/>
              <a:pPr/>
              <a:t>29/05/2021</a:t>
            </a:fld>
            <a:endParaRPr lang="nl-BE"/>
          </a:p>
        </p:txBody>
      </p:sp>
      <p:sp>
        <p:nvSpPr>
          <p:cNvPr id="5" name="Tijdelijke aanduiding voor voetteks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BE"/>
          </a:p>
        </p:txBody>
      </p:sp>
      <p:sp>
        <p:nvSpPr>
          <p:cNvPr id="6" name="Tijdelijke aanduiding voor dia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D1234ED-F7D3-43ED-A9F9-F53B895FF666}" type="slidenum">
              <a:rPr lang="nl-BE" smtClean="0"/>
              <a:pPr/>
              <a:t>‹nr.›</a:t>
            </a:fld>
            <a:endParaRPr lang="nl-BE"/>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5.jpeg"/><Relationship Id="rId7" Type="http://schemas.openxmlformats.org/officeDocument/2006/relationships/image" Target="../media/image19.jpeg"/><Relationship Id="rId2" Type="http://schemas.openxmlformats.org/officeDocument/2006/relationships/image" Target="../media/image14.jpeg"/><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 Id="rId9" Type="http://schemas.openxmlformats.org/officeDocument/2006/relationships/image" Target="../media/image21.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1.xml"/><Relationship Id="rId5" Type="http://schemas.openxmlformats.org/officeDocument/2006/relationships/image" Target="../media/image24.jpeg"/><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www.kdg.be/sprekend-leren" TargetMode="External"/><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tool.d-pac.be/#signin"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www.neejandertaal.be/presentaties.php" TargetMode="External"/><Relationship Id="rId7"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hyperlink" Target="http://www.neejandertaal.be/sprekendleren.php"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image" Target="../media/image37.emf"/><Relationship Id="rId3" Type="http://schemas.openxmlformats.org/officeDocument/2006/relationships/image" Target="../media/image33.png"/><Relationship Id="rId7" Type="http://schemas.openxmlformats.org/officeDocument/2006/relationships/image" Target="../media/image36.emf"/><Relationship Id="rId2" Type="http://schemas.openxmlformats.org/officeDocument/2006/relationships/hyperlink" Target="http://tool.d-pac.be/#signin" TargetMode="External"/><Relationship Id="rId1" Type="http://schemas.openxmlformats.org/officeDocument/2006/relationships/slideLayout" Target="../slideLayouts/slideLayout2.xml"/><Relationship Id="rId6" Type="http://schemas.openxmlformats.org/officeDocument/2006/relationships/image" Target="../media/image35.emf"/><Relationship Id="rId5" Type="http://schemas.openxmlformats.org/officeDocument/2006/relationships/image" Target="../media/image34.emf"/><Relationship Id="rId4" Type="http://schemas.microsoft.com/office/2007/relationships/hdphoto" Target="../media/hdphoto1.wdp"/></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36.xml.rels><?xml version="1.0" encoding="UTF-8" standalone="yes"?>
<Relationships xmlns="http://schemas.openxmlformats.org/package/2006/relationships"><Relationship Id="rId8" Type="http://schemas.openxmlformats.org/officeDocument/2006/relationships/image" Target="../media/image45.emf"/><Relationship Id="rId3" Type="http://schemas.openxmlformats.org/officeDocument/2006/relationships/image" Target="../media/image39.emf"/><Relationship Id="rId7" Type="http://schemas.openxmlformats.org/officeDocument/2006/relationships/image" Target="../media/image44.emf"/><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3.emf"/><Relationship Id="rId5" Type="http://schemas.openxmlformats.org/officeDocument/2006/relationships/image" Target="../media/image42.png"/><Relationship Id="rId4" Type="http://schemas.openxmlformats.org/officeDocument/2006/relationships/image" Target="../media/image41.em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hyperlink" Target="https://www.neejandertaal.be/presentaties.php" TargetMode="External"/><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8.xml"/><Relationship Id="rId5" Type="http://schemas.openxmlformats.org/officeDocument/2006/relationships/image" Target="../media/image5.png"/><Relationship Id="rId4" Type="http://schemas.openxmlformats.org/officeDocument/2006/relationships/hyperlink" Target="http://tool.d-pac.be/#signin"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F22B702-891B-4F9C-BA45-3FA081C10B54}"/>
              </a:ext>
            </a:extLst>
          </p:cNvPr>
          <p:cNvSpPr>
            <a:spLocks noGrp="1"/>
          </p:cNvSpPr>
          <p:nvPr>
            <p:ph type="ctrTitle"/>
          </p:nvPr>
        </p:nvSpPr>
        <p:spPr/>
        <p:txBody>
          <a:bodyPr/>
          <a:lstStyle/>
          <a:p>
            <a:endParaRPr lang="nl-BE"/>
          </a:p>
        </p:txBody>
      </p:sp>
      <p:sp>
        <p:nvSpPr>
          <p:cNvPr id="3" name="Ondertitel 2">
            <a:extLst>
              <a:ext uri="{FF2B5EF4-FFF2-40B4-BE49-F238E27FC236}">
                <a16:creationId xmlns:a16="http://schemas.microsoft.com/office/drawing/2014/main" id="{0A9515FF-D888-4193-898C-BE6E5F06F4C4}"/>
              </a:ext>
            </a:extLst>
          </p:cNvPr>
          <p:cNvSpPr>
            <a:spLocks noGrp="1"/>
          </p:cNvSpPr>
          <p:nvPr>
            <p:ph type="subTitle" idx="1"/>
          </p:nvPr>
        </p:nvSpPr>
        <p:spPr/>
        <p:txBody>
          <a:bodyPr/>
          <a:lstStyle/>
          <a:p>
            <a:endParaRPr lang="nl-BE"/>
          </a:p>
        </p:txBody>
      </p:sp>
      <p:pic>
        <p:nvPicPr>
          <p:cNvPr id="4" name="Afbeelding 3">
            <a:extLst>
              <a:ext uri="{FF2B5EF4-FFF2-40B4-BE49-F238E27FC236}">
                <a16:creationId xmlns:a16="http://schemas.microsoft.com/office/drawing/2014/main" id="{FA3492DD-813D-43E3-8ED0-B004E01D0E96}"/>
              </a:ext>
            </a:extLst>
          </p:cNvPr>
          <p:cNvPicPr>
            <a:picLocks noChangeAspect="1"/>
          </p:cNvPicPr>
          <p:nvPr/>
        </p:nvPicPr>
        <p:blipFill>
          <a:blip r:embed="rId2"/>
          <a:stretch>
            <a:fillRect/>
          </a:stretch>
        </p:blipFill>
        <p:spPr>
          <a:xfrm>
            <a:off x="0" y="791362"/>
            <a:ext cx="9169632" cy="5157918"/>
          </a:xfrm>
          <a:prstGeom prst="rect">
            <a:avLst/>
          </a:prstGeom>
        </p:spPr>
      </p:pic>
    </p:spTree>
    <p:extLst>
      <p:ext uri="{BB962C8B-B14F-4D97-AF65-F5344CB8AC3E}">
        <p14:creationId xmlns:p14="http://schemas.microsoft.com/office/powerpoint/2010/main" val="9815344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BE" dirty="0"/>
          </a:p>
        </p:txBody>
      </p:sp>
      <p:sp>
        <p:nvSpPr>
          <p:cNvPr id="3" name="Tijdelijke aanduiding voor inhoud 2"/>
          <p:cNvSpPr>
            <a:spLocks noGrp="1"/>
          </p:cNvSpPr>
          <p:nvPr>
            <p:ph idx="1"/>
          </p:nvPr>
        </p:nvSpPr>
        <p:spPr/>
        <p:txBody>
          <a:bodyPr>
            <a:normAutofit/>
          </a:bodyPr>
          <a:lstStyle/>
          <a:p>
            <a:pPr>
              <a:buNone/>
            </a:pPr>
            <a:r>
              <a:rPr lang="nl-BE" dirty="0"/>
              <a:t>Type 3: exploratief gesprek</a:t>
            </a:r>
          </a:p>
          <a:p>
            <a:pPr>
              <a:buNone/>
            </a:pPr>
            <a:r>
              <a:rPr lang="nl-BE" dirty="0">
                <a:solidFill>
                  <a:srgbClr val="FF0000"/>
                </a:solidFill>
              </a:rPr>
              <a:t>Definitie:</a:t>
            </a:r>
          </a:p>
          <a:p>
            <a:pPr>
              <a:buNone/>
            </a:pPr>
            <a:endParaRPr lang="nl-BE" dirty="0">
              <a:solidFill>
                <a:srgbClr val="FF0000"/>
              </a:solidFill>
            </a:endParaRPr>
          </a:p>
        </p:txBody>
      </p:sp>
      <p:sp>
        <p:nvSpPr>
          <p:cNvPr id="5" name="Rechthoek 4"/>
          <p:cNvSpPr/>
          <p:nvPr/>
        </p:nvSpPr>
        <p:spPr>
          <a:xfrm>
            <a:off x="2267744" y="2348880"/>
            <a:ext cx="5238328" cy="2769989"/>
          </a:xfrm>
          <a:prstGeom prst="rect">
            <a:avLst/>
          </a:prstGeom>
        </p:spPr>
        <p:txBody>
          <a:bodyPr wrap="square">
            <a:spAutoFit/>
          </a:bodyPr>
          <a:lstStyle/>
          <a:p>
            <a:r>
              <a:rPr lang="en-US" dirty="0"/>
              <a:t>“… the kind of talk in which partners engage </a:t>
            </a:r>
            <a:r>
              <a:rPr lang="en-US" b="1" dirty="0"/>
              <a:t>critically</a:t>
            </a:r>
            <a:r>
              <a:rPr lang="en-US" dirty="0"/>
              <a:t> </a:t>
            </a:r>
            <a:r>
              <a:rPr lang="en-US" b="1" dirty="0"/>
              <a:t>but constructively </a:t>
            </a:r>
            <a:r>
              <a:rPr lang="en-US" dirty="0"/>
              <a:t>with each other's ideas. Statements and </a:t>
            </a:r>
            <a:r>
              <a:rPr lang="en-US" b="1" dirty="0"/>
              <a:t>suggestions</a:t>
            </a:r>
            <a:r>
              <a:rPr lang="en-US" dirty="0"/>
              <a:t> are offered for </a:t>
            </a:r>
            <a:r>
              <a:rPr lang="en-US" b="1" dirty="0"/>
              <a:t>joint consideration</a:t>
            </a:r>
            <a:r>
              <a:rPr lang="en-US" dirty="0"/>
              <a:t>. These may be challenged and counter-challenged, but </a:t>
            </a:r>
            <a:r>
              <a:rPr lang="en-US" b="1" dirty="0"/>
              <a:t>challenges are justified </a:t>
            </a:r>
            <a:r>
              <a:rPr lang="en-US" dirty="0"/>
              <a:t>and alternative hypotheses are offered. Compared with the other two types, in exploratory talk knowledge is made more publicly </a:t>
            </a:r>
            <a:r>
              <a:rPr lang="en-US" b="1" dirty="0"/>
              <a:t>accountable</a:t>
            </a:r>
            <a:r>
              <a:rPr lang="en-US" dirty="0"/>
              <a:t> and </a:t>
            </a:r>
            <a:r>
              <a:rPr lang="en-US" b="1" dirty="0"/>
              <a:t>reasoning is more visible</a:t>
            </a:r>
            <a:r>
              <a:rPr lang="en-US" dirty="0"/>
              <a:t> in the talk.”</a:t>
            </a:r>
          </a:p>
          <a:p>
            <a:pPr algn="r"/>
            <a:r>
              <a:rPr lang="en-US" sz="1200" dirty="0"/>
              <a:t>(</a:t>
            </a:r>
            <a:r>
              <a:rPr lang="en-US" sz="1200" dirty="0" err="1"/>
              <a:t>Wegerif</a:t>
            </a:r>
            <a:r>
              <a:rPr lang="en-US" sz="1200" dirty="0"/>
              <a:t> &amp; Mercer, 1997:53).</a:t>
            </a:r>
          </a:p>
        </p:txBody>
      </p:sp>
    </p:spTree>
    <p:extLst>
      <p:ext uri="{BB962C8B-B14F-4D97-AF65-F5344CB8AC3E}">
        <p14:creationId xmlns:p14="http://schemas.microsoft.com/office/powerpoint/2010/main" val="1374119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457200" y="620688"/>
            <a:ext cx="8229600" cy="5505475"/>
          </a:xfrm>
        </p:spPr>
        <p:txBody>
          <a:bodyPr>
            <a:normAutofit/>
          </a:bodyPr>
          <a:lstStyle/>
          <a:p>
            <a:pPr>
              <a:buNone/>
            </a:pPr>
            <a:r>
              <a:rPr lang="nl-BE" sz="3800" dirty="0"/>
              <a:t>Type 3: exploratief gesprek</a:t>
            </a:r>
          </a:p>
        </p:txBody>
      </p:sp>
      <p:pic>
        <p:nvPicPr>
          <p:cNvPr id="4" name="Afbeelding 3">
            <a:extLst>
              <a:ext uri="{FF2B5EF4-FFF2-40B4-BE49-F238E27FC236}">
                <a16:creationId xmlns:a16="http://schemas.microsoft.com/office/drawing/2014/main" id="{E2AA4981-C76C-4183-BB78-E55AB1B7587E}"/>
              </a:ext>
            </a:extLst>
          </p:cNvPr>
          <p:cNvPicPr/>
          <p:nvPr/>
        </p:nvPicPr>
        <p:blipFill>
          <a:blip r:embed="rId2"/>
          <a:stretch>
            <a:fillRect/>
          </a:stretch>
        </p:blipFill>
        <p:spPr>
          <a:xfrm>
            <a:off x="683568" y="1452550"/>
            <a:ext cx="7560840" cy="4784762"/>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41730383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457200" y="620688"/>
            <a:ext cx="8229600" cy="5505475"/>
          </a:xfrm>
        </p:spPr>
        <p:txBody>
          <a:bodyPr>
            <a:normAutofit/>
          </a:bodyPr>
          <a:lstStyle/>
          <a:p>
            <a:pPr>
              <a:buNone/>
            </a:pPr>
            <a:r>
              <a:rPr lang="nl-BE" sz="3800" dirty="0"/>
              <a:t>Type 3: exploratief gesprek</a:t>
            </a:r>
          </a:p>
        </p:txBody>
      </p:sp>
      <p:pic>
        <p:nvPicPr>
          <p:cNvPr id="4" name="Afbeelding 3">
            <a:extLst>
              <a:ext uri="{FF2B5EF4-FFF2-40B4-BE49-F238E27FC236}">
                <a16:creationId xmlns:a16="http://schemas.microsoft.com/office/drawing/2014/main" id="{E2AA4981-C76C-4183-BB78-E55AB1B7587E}"/>
              </a:ext>
            </a:extLst>
          </p:cNvPr>
          <p:cNvPicPr/>
          <p:nvPr/>
        </p:nvPicPr>
        <p:blipFill>
          <a:blip r:embed="rId2"/>
          <a:stretch>
            <a:fillRect/>
          </a:stretch>
        </p:blipFill>
        <p:spPr>
          <a:xfrm>
            <a:off x="107504" y="2276872"/>
            <a:ext cx="5544616" cy="3704642"/>
          </a:xfrm>
          <a:prstGeom prst="rect">
            <a:avLst/>
          </a:prstGeom>
          <a:ln>
            <a:noFill/>
          </a:ln>
          <a:effectLst>
            <a:outerShdw blurRad="190500" algn="tl" rotWithShape="0">
              <a:srgbClr val="000000">
                <a:alpha val="70000"/>
              </a:srgbClr>
            </a:outerShdw>
          </a:effectLst>
        </p:spPr>
      </p:pic>
      <p:cxnSp>
        <p:nvCxnSpPr>
          <p:cNvPr id="5" name="Rechte verbindingslijn met pijl 4">
            <a:extLst>
              <a:ext uri="{FF2B5EF4-FFF2-40B4-BE49-F238E27FC236}">
                <a16:creationId xmlns:a16="http://schemas.microsoft.com/office/drawing/2014/main" id="{AF146BD5-02BB-44FD-BDFC-5575D8934746}"/>
              </a:ext>
            </a:extLst>
          </p:cNvPr>
          <p:cNvCxnSpPr>
            <a:cxnSpLocks/>
          </p:cNvCxnSpPr>
          <p:nvPr/>
        </p:nvCxnSpPr>
        <p:spPr>
          <a:xfrm flipV="1">
            <a:off x="3923930" y="2862248"/>
            <a:ext cx="2664294" cy="92679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 name="Rechte verbindingslijn met pijl 6">
            <a:extLst>
              <a:ext uri="{FF2B5EF4-FFF2-40B4-BE49-F238E27FC236}">
                <a16:creationId xmlns:a16="http://schemas.microsoft.com/office/drawing/2014/main" id="{5AE1332A-7EEC-4040-A248-976E33A09634}"/>
              </a:ext>
            </a:extLst>
          </p:cNvPr>
          <p:cNvCxnSpPr>
            <a:cxnSpLocks/>
          </p:cNvCxnSpPr>
          <p:nvPr/>
        </p:nvCxnSpPr>
        <p:spPr>
          <a:xfrm flipV="1">
            <a:off x="5508104" y="3139227"/>
            <a:ext cx="1090464" cy="259403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 name="Rechte verbindingslijn met pijl 8">
            <a:extLst>
              <a:ext uri="{FF2B5EF4-FFF2-40B4-BE49-F238E27FC236}">
                <a16:creationId xmlns:a16="http://schemas.microsoft.com/office/drawing/2014/main" id="{4DCFF0B7-F6EC-44E6-9A78-D6905A6114EE}"/>
              </a:ext>
            </a:extLst>
          </p:cNvPr>
          <p:cNvCxnSpPr>
            <a:cxnSpLocks/>
          </p:cNvCxnSpPr>
          <p:nvPr/>
        </p:nvCxnSpPr>
        <p:spPr>
          <a:xfrm>
            <a:off x="4427985" y="4119251"/>
            <a:ext cx="2592287" cy="40975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Rechte verbindingslijn met pijl 9">
            <a:extLst>
              <a:ext uri="{FF2B5EF4-FFF2-40B4-BE49-F238E27FC236}">
                <a16:creationId xmlns:a16="http://schemas.microsoft.com/office/drawing/2014/main" id="{998C5A19-687B-45EB-9D6A-BC230510E8A3}"/>
              </a:ext>
            </a:extLst>
          </p:cNvPr>
          <p:cNvCxnSpPr>
            <a:cxnSpLocks/>
          </p:cNvCxnSpPr>
          <p:nvPr/>
        </p:nvCxnSpPr>
        <p:spPr>
          <a:xfrm flipV="1">
            <a:off x="1763688" y="4660707"/>
            <a:ext cx="5256584" cy="20845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Rechte verbindingslijn met pijl 16">
            <a:extLst>
              <a:ext uri="{FF2B5EF4-FFF2-40B4-BE49-F238E27FC236}">
                <a16:creationId xmlns:a16="http://schemas.microsoft.com/office/drawing/2014/main" id="{7E0C855F-A2E5-4BAC-A832-963A03D6B68A}"/>
              </a:ext>
            </a:extLst>
          </p:cNvPr>
          <p:cNvCxnSpPr>
            <a:cxnSpLocks/>
          </p:cNvCxnSpPr>
          <p:nvPr/>
        </p:nvCxnSpPr>
        <p:spPr>
          <a:xfrm flipV="1">
            <a:off x="4572000" y="1340768"/>
            <a:ext cx="1872208" cy="158354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0" name="Tekstvak 19">
            <a:extLst>
              <a:ext uri="{FF2B5EF4-FFF2-40B4-BE49-F238E27FC236}">
                <a16:creationId xmlns:a16="http://schemas.microsoft.com/office/drawing/2014/main" id="{7923175C-208A-4FC3-ACA3-7FF39173713F}"/>
              </a:ext>
            </a:extLst>
          </p:cNvPr>
          <p:cNvSpPr txBox="1"/>
          <p:nvPr/>
        </p:nvSpPr>
        <p:spPr>
          <a:xfrm>
            <a:off x="6588224" y="731837"/>
            <a:ext cx="2098576" cy="923330"/>
          </a:xfrm>
          <a:prstGeom prst="rect">
            <a:avLst/>
          </a:prstGeom>
          <a:solidFill>
            <a:schemeClr val="bg1"/>
          </a:solidFill>
          <a:ln>
            <a:solidFill>
              <a:schemeClr val="accent1">
                <a:shade val="95000"/>
                <a:satMod val="105000"/>
              </a:schemeClr>
            </a:solidFill>
          </a:ln>
        </p:spPr>
        <p:txBody>
          <a:bodyPr wrap="square" rtlCol="0">
            <a:spAutoFit/>
          </a:bodyPr>
          <a:lstStyle/>
          <a:p>
            <a:r>
              <a:rPr lang="nl-BE" dirty="0"/>
              <a:t>Actief aansporen tot spreken = meer ideeën genereren</a:t>
            </a:r>
          </a:p>
        </p:txBody>
      </p:sp>
      <p:sp>
        <p:nvSpPr>
          <p:cNvPr id="21" name="Tekstvak 20">
            <a:extLst>
              <a:ext uri="{FF2B5EF4-FFF2-40B4-BE49-F238E27FC236}">
                <a16:creationId xmlns:a16="http://schemas.microsoft.com/office/drawing/2014/main" id="{F4F18045-6D5B-4F11-8659-5BD7B78B169D}"/>
              </a:ext>
            </a:extLst>
          </p:cNvPr>
          <p:cNvSpPr txBox="1"/>
          <p:nvPr/>
        </p:nvSpPr>
        <p:spPr>
          <a:xfrm>
            <a:off x="6732240" y="2492896"/>
            <a:ext cx="1728192" cy="646331"/>
          </a:xfrm>
          <a:prstGeom prst="rect">
            <a:avLst/>
          </a:prstGeom>
          <a:solidFill>
            <a:schemeClr val="bg1"/>
          </a:solidFill>
          <a:ln>
            <a:solidFill>
              <a:schemeClr val="accent1">
                <a:shade val="95000"/>
                <a:satMod val="105000"/>
              </a:schemeClr>
            </a:solidFill>
          </a:ln>
        </p:spPr>
        <p:txBody>
          <a:bodyPr wrap="square" rtlCol="0">
            <a:spAutoFit/>
          </a:bodyPr>
          <a:lstStyle/>
          <a:p>
            <a:r>
              <a:rPr lang="nl-BE" dirty="0"/>
              <a:t>Groepsidentiteit ontwikkelen</a:t>
            </a:r>
          </a:p>
        </p:txBody>
      </p:sp>
      <p:sp>
        <p:nvSpPr>
          <p:cNvPr id="26" name="Tekstvak 25">
            <a:extLst>
              <a:ext uri="{FF2B5EF4-FFF2-40B4-BE49-F238E27FC236}">
                <a16:creationId xmlns:a16="http://schemas.microsoft.com/office/drawing/2014/main" id="{CB3B723F-ED2E-4673-96BA-FC879F7D26EA}"/>
              </a:ext>
            </a:extLst>
          </p:cNvPr>
          <p:cNvSpPr txBox="1"/>
          <p:nvPr/>
        </p:nvSpPr>
        <p:spPr>
          <a:xfrm>
            <a:off x="7123415" y="4222829"/>
            <a:ext cx="1630221" cy="646331"/>
          </a:xfrm>
          <a:prstGeom prst="rect">
            <a:avLst/>
          </a:prstGeom>
          <a:solidFill>
            <a:schemeClr val="bg1"/>
          </a:solidFill>
          <a:ln>
            <a:solidFill>
              <a:schemeClr val="accent1">
                <a:shade val="95000"/>
                <a:satMod val="105000"/>
              </a:schemeClr>
            </a:solidFill>
          </a:ln>
        </p:spPr>
        <p:txBody>
          <a:bodyPr wrap="square" rtlCol="0">
            <a:spAutoFit/>
          </a:bodyPr>
          <a:lstStyle/>
          <a:p>
            <a:r>
              <a:rPr lang="nl-BE" dirty="0"/>
              <a:t>Redeneren stimuleren</a:t>
            </a:r>
          </a:p>
        </p:txBody>
      </p:sp>
      <p:sp>
        <p:nvSpPr>
          <p:cNvPr id="27" name="Tekstvak 26">
            <a:extLst>
              <a:ext uri="{FF2B5EF4-FFF2-40B4-BE49-F238E27FC236}">
                <a16:creationId xmlns:a16="http://schemas.microsoft.com/office/drawing/2014/main" id="{D8BCC650-309B-4E13-A2B2-E336AAA9A9DC}"/>
              </a:ext>
            </a:extLst>
          </p:cNvPr>
          <p:cNvSpPr txBox="1"/>
          <p:nvPr/>
        </p:nvSpPr>
        <p:spPr>
          <a:xfrm>
            <a:off x="6407291" y="5435509"/>
            <a:ext cx="2413181" cy="923330"/>
          </a:xfrm>
          <a:prstGeom prst="rect">
            <a:avLst/>
          </a:prstGeom>
          <a:solidFill>
            <a:schemeClr val="bg1"/>
          </a:solidFill>
          <a:ln>
            <a:solidFill>
              <a:schemeClr val="accent1">
                <a:shade val="95000"/>
                <a:satMod val="105000"/>
              </a:schemeClr>
            </a:solidFill>
          </a:ln>
        </p:spPr>
        <p:txBody>
          <a:bodyPr wrap="square" rtlCol="0">
            <a:spAutoFit/>
          </a:bodyPr>
          <a:lstStyle/>
          <a:p>
            <a:r>
              <a:rPr lang="nl-BE" dirty="0"/>
              <a:t>Alternatieven overwegen leidt tot betere besluitvorming</a:t>
            </a:r>
          </a:p>
        </p:txBody>
      </p:sp>
      <p:cxnSp>
        <p:nvCxnSpPr>
          <p:cNvPr id="29" name="Rechte verbindingslijn met pijl 28">
            <a:extLst>
              <a:ext uri="{FF2B5EF4-FFF2-40B4-BE49-F238E27FC236}">
                <a16:creationId xmlns:a16="http://schemas.microsoft.com/office/drawing/2014/main" id="{7DC1A7B8-91D5-4C33-8DAE-42F6B5935DC5}"/>
              </a:ext>
            </a:extLst>
          </p:cNvPr>
          <p:cNvCxnSpPr/>
          <p:nvPr/>
        </p:nvCxnSpPr>
        <p:spPr>
          <a:xfrm>
            <a:off x="5220071" y="3492481"/>
            <a:ext cx="1512168" cy="184496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1" name="Rechte verbindingslijn met pijl 30">
            <a:extLst>
              <a:ext uri="{FF2B5EF4-FFF2-40B4-BE49-F238E27FC236}">
                <a16:creationId xmlns:a16="http://schemas.microsoft.com/office/drawing/2014/main" id="{7D825BC0-880E-411E-B095-2E2AF23E14E1}"/>
              </a:ext>
            </a:extLst>
          </p:cNvPr>
          <p:cNvCxnSpPr>
            <a:cxnSpLocks/>
          </p:cNvCxnSpPr>
          <p:nvPr/>
        </p:nvCxnSpPr>
        <p:spPr>
          <a:xfrm>
            <a:off x="1907704" y="4869160"/>
            <a:ext cx="4320480" cy="73819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5" name="Rechte verbindingslijn met pijl 34">
            <a:extLst>
              <a:ext uri="{FF2B5EF4-FFF2-40B4-BE49-F238E27FC236}">
                <a16:creationId xmlns:a16="http://schemas.microsoft.com/office/drawing/2014/main" id="{DB8559A2-ED00-475C-9B8B-542DEC19357D}"/>
              </a:ext>
            </a:extLst>
          </p:cNvPr>
          <p:cNvCxnSpPr/>
          <p:nvPr/>
        </p:nvCxnSpPr>
        <p:spPr>
          <a:xfrm flipV="1">
            <a:off x="5220071" y="2996952"/>
            <a:ext cx="1378497" cy="49552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559052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459EA9C-8227-4DDE-A71B-C96EAB115560}"/>
              </a:ext>
            </a:extLst>
          </p:cNvPr>
          <p:cNvSpPr>
            <a:spLocks noGrp="1"/>
          </p:cNvSpPr>
          <p:nvPr>
            <p:ph type="title"/>
          </p:nvPr>
        </p:nvSpPr>
        <p:spPr/>
        <p:txBody>
          <a:bodyPr>
            <a:normAutofit fontScale="90000"/>
          </a:bodyPr>
          <a:lstStyle/>
          <a:p>
            <a:r>
              <a:rPr lang="nl-BE" dirty="0"/>
              <a:t>Wat als leerlingen de basisregels niet expliciet leren?</a:t>
            </a:r>
          </a:p>
        </p:txBody>
      </p:sp>
      <p:sp>
        <p:nvSpPr>
          <p:cNvPr id="3" name="Tijdelijke aanduiding voor inhoud 2">
            <a:extLst>
              <a:ext uri="{FF2B5EF4-FFF2-40B4-BE49-F238E27FC236}">
                <a16:creationId xmlns:a16="http://schemas.microsoft.com/office/drawing/2014/main" id="{BE252E1F-58C5-47F8-AA0A-A97117A8D21A}"/>
              </a:ext>
            </a:extLst>
          </p:cNvPr>
          <p:cNvSpPr>
            <a:spLocks noGrp="1"/>
          </p:cNvSpPr>
          <p:nvPr>
            <p:ph idx="1"/>
          </p:nvPr>
        </p:nvSpPr>
        <p:spPr/>
        <p:txBody>
          <a:bodyPr/>
          <a:lstStyle/>
          <a:p>
            <a:pPr marL="0" indent="0">
              <a:buNone/>
            </a:pPr>
            <a:r>
              <a:rPr lang="nl-BE" u="sng" dirty="0"/>
              <a:t>Antwoord</a:t>
            </a:r>
            <a:r>
              <a:rPr lang="nl-BE" dirty="0"/>
              <a:t>: ze leren ze </a:t>
            </a:r>
            <a:r>
              <a:rPr lang="nl-BE" dirty="0">
                <a:solidFill>
                  <a:srgbClr val="FF0000"/>
                </a:solidFill>
              </a:rPr>
              <a:t>impliciet</a:t>
            </a:r>
            <a:r>
              <a:rPr lang="nl-BE" dirty="0"/>
              <a:t> op basis van wat er zoal op hen afkomt!</a:t>
            </a:r>
          </a:p>
        </p:txBody>
      </p:sp>
    </p:spTree>
    <p:extLst>
      <p:ext uri="{BB962C8B-B14F-4D97-AF65-F5344CB8AC3E}">
        <p14:creationId xmlns:p14="http://schemas.microsoft.com/office/powerpoint/2010/main" val="1754837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descr="Afbeeldingsresultaat voor debat de zevende dag">
            <a:extLst>
              <a:ext uri="{FF2B5EF4-FFF2-40B4-BE49-F238E27FC236}">
                <a16:creationId xmlns:a16="http://schemas.microsoft.com/office/drawing/2014/main" id="{4D848C44-ECC0-47B6-9F56-1121523884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6515" y="274638"/>
            <a:ext cx="6804248" cy="381085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fbeeldingsresultaat voor extra time jan mulder">
            <a:extLst>
              <a:ext uri="{FF2B5EF4-FFF2-40B4-BE49-F238E27FC236}">
                <a16:creationId xmlns:a16="http://schemas.microsoft.com/office/drawing/2014/main" id="{A8251EF7-8046-4AEE-9C10-A4BE3D6614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5616" y="1268730"/>
            <a:ext cx="8229600" cy="432054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Afbeeldingsresultaat voor talkshow vtm">
            <a:extLst>
              <a:ext uri="{FF2B5EF4-FFF2-40B4-BE49-F238E27FC236}">
                <a16:creationId xmlns:a16="http://schemas.microsoft.com/office/drawing/2014/main" id="{C26E84BB-465D-4A98-8BE6-D7323339F1B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056178"/>
            <a:ext cx="7164288" cy="4029912"/>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Afbeeldingsresultaat voor family talking">
            <a:extLst>
              <a:ext uri="{FF2B5EF4-FFF2-40B4-BE49-F238E27FC236}">
                <a16:creationId xmlns:a16="http://schemas.microsoft.com/office/drawing/2014/main" id="{59F80412-03C6-4046-A008-612CA3B776D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82144" y="2940841"/>
            <a:ext cx="6203603" cy="4128428"/>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Afbeeldingsresultaat voor gezin tafel">
            <a:extLst>
              <a:ext uri="{FF2B5EF4-FFF2-40B4-BE49-F238E27FC236}">
                <a16:creationId xmlns:a16="http://schemas.microsoft.com/office/drawing/2014/main" id="{8D3F0F40-7D99-4EBF-8847-68FC27760ED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475" y="-128032"/>
            <a:ext cx="4762500" cy="38100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Afbeeldingsresultaat voor kopstukkendebat">
            <a:extLst>
              <a:ext uri="{FF2B5EF4-FFF2-40B4-BE49-F238E27FC236}">
                <a16:creationId xmlns:a16="http://schemas.microsoft.com/office/drawing/2014/main" id="{27604E13-6108-4D74-9F24-FF8220E7C594}"/>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349405" y="-18879"/>
            <a:ext cx="4047176" cy="4525964"/>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Afbeeldingsresultaat voor family quarrel">
            <a:extLst>
              <a:ext uri="{FF2B5EF4-FFF2-40B4-BE49-F238E27FC236}">
                <a16:creationId xmlns:a16="http://schemas.microsoft.com/office/drawing/2014/main" id="{EDC22E92-6E99-4F46-B137-3ED5EE66377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86000" y="1416885"/>
            <a:ext cx="4572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Afbeeldingsresultaat voor trump fake news">
            <a:extLst>
              <a:ext uri="{FF2B5EF4-FFF2-40B4-BE49-F238E27FC236}">
                <a16:creationId xmlns:a16="http://schemas.microsoft.com/office/drawing/2014/main" id="{CE50008A-EC25-491A-91C4-B0C6D005B0F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16172" y="2615365"/>
            <a:ext cx="5005777" cy="29385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0466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3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4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3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3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3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1520" y="274638"/>
            <a:ext cx="8435280" cy="1143000"/>
          </a:xfrm>
        </p:spPr>
        <p:txBody>
          <a:bodyPr>
            <a:normAutofit/>
          </a:bodyPr>
          <a:lstStyle/>
          <a:p>
            <a:pPr algn="l"/>
            <a:r>
              <a:rPr lang="nl-BE" sz="3600" b="1" dirty="0"/>
              <a:t>Wat leveren exploratieve gesprekken op?</a:t>
            </a:r>
            <a:r>
              <a:rPr lang="nl-BE" sz="3600" dirty="0"/>
              <a:t> </a:t>
            </a:r>
            <a:br>
              <a:rPr lang="nl-BE" sz="3600" b="1" dirty="0"/>
            </a:br>
            <a:endParaRPr lang="nl-BE" sz="1300" dirty="0"/>
          </a:p>
        </p:txBody>
      </p:sp>
      <p:sp>
        <p:nvSpPr>
          <p:cNvPr id="3" name="Tijdelijke aanduiding voor inhoud 2"/>
          <p:cNvSpPr>
            <a:spLocks noGrp="1"/>
          </p:cNvSpPr>
          <p:nvPr>
            <p:ph idx="1"/>
          </p:nvPr>
        </p:nvSpPr>
        <p:spPr>
          <a:xfrm>
            <a:off x="457200" y="1268760"/>
            <a:ext cx="8229600" cy="4857403"/>
          </a:xfrm>
        </p:spPr>
        <p:txBody>
          <a:bodyPr>
            <a:normAutofit fontScale="85000" lnSpcReduction="10000"/>
          </a:bodyPr>
          <a:lstStyle/>
          <a:p>
            <a:r>
              <a:rPr lang="nl-BE" dirty="0"/>
              <a:t>Bruikbare informatie uitwisselen</a:t>
            </a:r>
          </a:p>
          <a:p>
            <a:r>
              <a:rPr lang="nl-BE" dirty="0"/>
              <a:t>Een gezamenlijk doel nastreven</a:t>
            </a:r>
          </a:p>
          <a:p>
            <a:r>
              <a:rPr lang="nl-BE" dirty="0"/>
              <a:t>Eigen idee/mening in vraag stellen</a:t>
            </a:r>
          </a:p>
          <a:p>
            <a:r>
              <a:rPr lang="nl-BE" dirty="0"/>
              <a:t>Opbouwende feedback geven</a:t>
            </a:r>
          </a:p>
          <a:p>
            <a:r>
              <a:rPr lang="nl-BE" dirty="0"/>
              <a:t>Respect en kritiek</a:t>
            </a:r>
          </a:p>
          <a:p>
            <a:r>
              <a:rPr lang="nl-BE" dirty="0"/>
              <a:t>Beter probleemoplossend denken</a:t>
            </a:r>
          </a:p>
          <a:p>
            <a:r>
              <a:rPr lang="nl-BE" dirty="0"/>
              <a:t>Van elkaar leren</a:t>
            </a:r>
          </a:p>
          <a:p>
            <a:pPr marL="3586163" indent="0" algn="r">
              <a:buNone/>
            </a:pPr>
            <a:r>
              <a:rPr lang="nl-BE" sz="1200" dirty="0"/>
              <a:t>(T’Sas, 2018; T’Sas &amp; Van den Eynde, 2016; Mercer &amp; Littleton, 2007; </a:t>
            </a:r>
            <a:r>
              <a:rPr lang="nl-BE" sz="1200" dirty="0" err="1"/>
              <a:t>Atwood</a:t>
            </a:r>
            <a:r>
              <a:rPr lang="nl-BE" sz="1200" dirty="0"/>
              <a:t> et al., 2010; Boyd &amp; Kong, 2017; Brown, 2016; Knight &amp; Mercer, 2015; </a:t>
            </a:r>
            <a:r>
              <a:rPr lang="nl-BE" sz="1200" dirty="0" err="1"/>
              <a:t>Kucirkova</a:t>
            </a:r>
            <a:r>
              <a:rPr lang="nl-BE" sz="1200" dirty="0"/>
              <a:t>, </a:t>
            </a:r>
            <a:r>
              <a:rPr lang="nl-BE" sz="1200" dirty="0" err="1"/>
              <a:t>Messer</a:t>
            </a:r>
            <a:r>
              <a:rPr lang="nl-BE" sz="1200" dirty="0"/>
              <a:t>, </a:t>
            </a:r>
            <a:r>
              <a:rPr lang="nl-BE" sz="1200" dirty="0" err="1"/>
              <a:t>Sheehy</a:t>
            </a:r>
            <a:r>
              <a:rPr lang="nl-BE" sz="1200" dirty="0"/>
              <a:t> &amp; </a:t>
            </a:r>
            <a:r>
              <a:rPr lang="nl-BE" sz="1200" dirty="0" err="1"/>
              <a:t>Panadero</a:t>
            </a:r>
            <a:r>
              <a:rPr lang="nl-BE" sz="1200" dirty="0"/>
              <a:t>, 2014; </a:t>
            </a:r>
            <a:r>
              <a:rPr lang="nl-BE" sz="1200" dirty="0" err="1"/>
              <a:t>Kumpulainen</a:t>
            </a:r>
            <a:r>
              <a:rPr lang="nl-BE" sz="1200" dirty="0"/>
              <a:t> &amp; </a:t>
            </a:r>
            <a:r>
              <a:rPr lang="nl-BE" sz="1200" dirty="0" err="1"/>
              <a:t>Wray</a:t>
            </a:r>
            <a:r>
              <a:rPr lang="nl-BE" sz="1200" dirty="0"/>
              <a:t>, 1999; Mercer et al., 1999; </a:t>
            </a:r>
            <a:r>
              <a:rPr lang="nl-BE" sz="1200" dirty="0" err="1"/>
              <a:t>Rojas</a:t>
            </a:r>
            <a:r>
              <a:rPr lang="nl-BE" sz="1200" dirty="0"/>
              <a:t>-Drummond et al., 2003; </a:t>
            </a:r>
            <a:r>
              <a:rPr lang="nl-BE" sz="1200" dirty="0" err="1"/>
              <a:t>Rojas</a:t>
            </a:r>
            <a:r>
              <a:rPr lang="nl-BE" sz="1200" dirty="0"/>
              <a:t>-Drummond &amp; </a:t>
            </a:r>
            <a:r>
              <a:rPr lang="nl-BE" sz="1200" dirty="0" err="1"/>
              <a:t>Zapata</a:t>
            </a:r>
            <a:r>
              <a:rPr lang="nl-BE" sz="1200" dirty="0"/>
              <a:t>, 2004; Webb et al., 2016; Wegerif &amp; Mercer, 1997a; Wegerif, Mercer &amp; Dawes, 1999 etc.)</a:t>
            </a:r>
          </a:p>
          <a:p>
            <a:pPr>
              <a:buFont typeface="Wingdings" panose="05000000000000000000" pitchFamily="2" charset="2"/>
              <a:buChar char="à"/>
            </a:pPr>
            <a:r>
              <a:rPr lang="nl-BE" dirty="0">
                <a:solidFill>
                  <a:srgbClr val="FF0000"/>
                </a:solidFill>
                <a:sym typeface="Wingdings" panose="05000000000000000000" pitchFamily="2" charset="2"/>
              </a:rPr>
              <a:t> gespreksregels (attitudes)</a:t>
            </a:r>
          </a:p>
          <a:p>
            <a:pPr>
              <a:buFont typeface="Wingdings" panose="05000000000000000000" pitchFamily="2" charset="2"/>
              <a:buChar char="à"/>
            </a:pPr>
            <a:r>
              <a:rPr lang="nl-BE" dirty="0">
                <a:solidFill>
                  <a:srgbClr val="FF0000"/>
                </a:solidFill>
                <a:sym typeface="Wingdings" panose="05000000000000000000" pitchFamily="2" charset="2"/>
              </a:rPr>
              <a:t> gespreksvaardigheden</a:t>
            </a:r>
          </a:p>
          <a:p>
            <a:pPr>
              <a:buNone/>
            </a:pPr>
            <a:endParaRPr lang="nl-BE" dirty="0"/>
          </a:p>
        </p:txBody>
      </p:sp>
    </p:spTree>
    <p:extLst>
      <p:ext uri="{BB962C8B-B14F-4D97-AF65-F5344CB8AC3E}">
        <p14:creationId xmlns:p14="http://schemas.microsoft.com/office/powerpoint/2010/main" val="3192325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randombar(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randombar(horizont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randombar(horizontal)">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randombar(horizontal)">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randombar(horizontal)">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grpId="0"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randombar(horizontal)">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grpId="0"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randombar(horizontal)">
                                      <p:cBhvr>
                                        <p:cTn id="52"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pPr algn="l"/>
            <a:r>
              <a:rPr lang="nl-BE" b="1" dirty="0"/>
              <a:t>Praktijkonderzoek</a:t>
            </a:r>
            <a:endParaRPr lang="en-US" b="1" dirty="0"/>
          </a:p>
        </p:txBody>
      </p:sp>
      <p:sp>
        <p:nvSpPr>
          <p:cNvPr id="3" name="Tijdelijke aanduiding voor inhoud 2"/>
          <p:cNvSpPr>
            <a:spLocks noGrp="1"/>
          </p:cNvSpPr>
          <p:nvPr>
            <p:ph idx="1"/>
          </p:nvPr>
        </p:nvSpPr>
        <p:spPr/>
        <p:txBody>
          <a:bodyPr>
            <a:normAutofit lnSpcReduction="10000"/>
          </a:bodyPr>
          <a:lstStyle/>
          <a:p>
            <a:pPr marL="514350" indent="-514350">
              <a:buAutoNum type="arabicPeriod"/>
            </a:pPr>
            <a:r>
              <a:rPr lang="nl-BE" dirty="0"/>
              <a:t>Kunnen leerlingen dit leren?</a:t>
            </a:r>
          </a:p>
          <a:p>
            <a:pPr marL="514350" indent="-514350">
              <a:buAutoNum type="arabicPeriod"/>
            </a:pPr>
            <a:r>
              <a:rPr lang="nl-BE" dirty="0"/>
              <a:t>Zo ja, hoe?</a:t>
            </a:r>
          </a:p>
          <a:p>
            <a:pPr marL="514350" indent="-514350">
              <a:buAutoNum type="arabicPeriod"/>
            </a:pPr>
            <a:r>
              <a:rPr lang="nl-BE" dirty="0"/>
              <a:t>En wat levert dat op?</a:t>
            </a:r>
          </a:p>
          <a:p>
            <a:pPr marL="0" indent="0">
              <a:buNone/>
            </a:pPr>
            <a:endParaRPr lang="nl-BE" b="1" dirty="0"/>
          </a:p>
          <a:p>
            <a:pPr marL="0" indent="0">
              <a:buNone/>
            </a:pPr>
            <a:r>
              <a:rPr lang="nl-BE" dirty="0">
                <a:sym typeface="Wingdings" panose="05000000000000000000" pitchFamily="2" charset="2"/>
              </a:rPr>
              <a:t> </a:t>
            </a:r>
            <a:r>
              <a:rPr lang="nl-BE" dirty="0"/>
              <a:t>Experiment:</a:t>
            </a:r>
          </a:p>
          <a:p>
            <a:pPr lvl="1">
              <a:buFont typeface="Courier New" panose="02070309020205020404" pitchFamily="49" charset="0"/>
              <a:buChar char="o"/>
            </a:pPr>
            <a:r>
              <a:rPr lang="nl-BE" dirty="0"/>
              <a:t>5 lagere scholen, 11 klassen</a:t>
            </a:r>
          </a:p>
          <a:p>
            <a:pPr lvl="1">
              <a:buFont typeface="Courier New" panose="02070309020205020404" pitchFamily="49" charset="0"/>
              <a:buChar char="o"/>
            </a:pPr>
            <a:r>
              <a:rPr lang="nl-BE" dirty="0"/>
              <a:t>Controlegroepen en experimenteergroepen:</a:t>
            </a:r>
          </a:p>
          <a:p>
            <a:pPr lvl="2"/>
            <a:r>
              <a:rPr lang="nl-BE" dirty="0"/>
              <a:t>1 vierde leerjaar</a:t>
            </a:r>
          </a:p>
          <a:p>
            <a:pPr lvl="2"/>
            <a:r>
              <a:rPr lang="nl-BE" dirty="0"/>
              <a:t>10 vijfde en zesde leerjaren</a:t>
            </a:r>
          </a:p>
          <a:p>
            <a:endParaRPr lang="nl-BE" dirty="0"/>
          </a:p>
        </p:txBody>
      </p:sp>
    </p:spTree>
    <p:extLst>
      <p:ext uri="{BB962C8B-B14F-4D97-AF65-F5344CB8AC3E}">
        <p14:creationId xmlns:p14="http://schemas.microsoft.com/office/powerpoint/2010/main" val="1696090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 calcmode="lin" valueType="num">
                                      <p:cBhvr additive="base">
                                        <p:cTn id="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4" end="4"/>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anim calcmode="lin" valueType="num">
                                      <p:cBhvr additive="base">
                                        <p:cTn id="1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5" end="5"/>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anim calcmode="lin" valueType="num">
                                      <p:cBhvr additive="base">
                                        <p:cTn id="1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6" end="6"/>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anim calcmode="lin" valueType="num">
                                      <p:cBhvr additive="base">
                                        <p:cTn id="19"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8" end="8"/>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anim calcmode="lin" valueType="num">
                                      <p:cBhvr additive="base">
                                        <p:cTn id="23"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endParaRPr lang="nl-BE"/>
          </a:p>
        </p:txBody>
      </p:sp>
      <p:sp>
        <p:nvSpPr>
          <p:cNvPr id="3" name="Ondertitel 2"/>
          <p:cNvSpPr>
            <a:spLocks noGrp="1"/>
          </p:cNvSpPr>
          <p:nvPr>
            <p:ph type="subTitle" idx="1"/>
          </p:nvPr>
        </p:nvSpPr>
        <p:spPr/>
        <p:txBody>
          <a:bodyPr/>
          <a:lstStyle/>
          <a:p>
            <a:endParaRPr lang="nl-BE" dirty="0"/>
          </a:p>
        </p:txBody>
      </p:sp>
      <p:pic>
        <p:nvPicPr>
          <p:cNvPr id="4" name="Afbeelding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2510" y="1210546"/>
            <a:ext cx="4614604" cy="2595715"/>
          </a:xfrm>
          <a:prstGeom prst="rect">
            <a:avLst/>
          </a:prstGeom>
        </p:spPr>
      </p:pic>
      <p:pic>
        <p:nvPicPr>
          <p:cNvPr id="6" name="Afbeelding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80120">
            <a:off x="4743105" y="851321"/>
            <a:ext cx="4265602" cy="2398330"/>
          </a:xfrm>
          <a:prstGeom prst="rect">
            <a:avLst/>
          </a:prstGeom>
        </p:spPr>
      </p:pic>
      <p:pic>
        <p:nvPicPr>
          <p:cNvPr id="7" name="Picture 2"/>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237632" y="4391914"/>
            <a:ext cx="5472608" cy="23379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Afbeelding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625250">
            <a:off x="4743899" y="4099768"/>
            <a:ext cx="4254564" cy="2393192"/>
          </a:xfrm>
          <a:prstGeom prst="rect">
            <a:avLst/>
          </a:prstGeom>
        </p:spPr>
      </p:pic>
    </p:spTree>
    <p:extLst>
      <p:ext uri="{BB962C8B-B14F-4D97-AF65-F5344CB8AC3E}">
        <p14:creationId xmlns:p14="http://schemas.microsoft.com/office/powerpoint/2010/main" val="11294259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BE"/>
          </a:p>
        </p:txBody>
      </p:sp>
      <p:graphicFrame>
        <p:nvGraphicFramePr>
          <p:cNvPr id="4" name="Tijdelijke aanduiding voor inhoud 3"/>
          <p:cNvGraphicFramePr>
            <a:graphicFrameLocks noGrp="1"/>
          </p:cNvGraphicFramePr>
          <p:nvPr>
            <p:ph idx="1"/>
          </p:nvPr>
        </p:nvGraphicFramePr>
        <p:xfrm>
          <a:off x="359532" y="548680"/>
          <a:ext cx="8424936" cy="5542921"/>
        </p:xfrm>
        <a:graphic>
          <a:graphicData uri="http://schemas.openxmlformats.org/drawingml/2006/table">
            <a:tbl>
              <a:tblPr firstRow="1" firstCol="1" bandRow="1">
                <a:tableStyleId>{5C22544A-7EE6-4342-B048-85BDC9FD1C3A}</a:tableStyleId>
              </a:tblPr>
              <a:tblGrid>
                <a:gridCol w="2022101">
                  <a:extLst>
                    <a:ext uri="{9D8B030D-6E8A-4147-A177-3AD203B41FA5}">
                      <a16:colId xmlns:a16="http://schemas.microsoft.com/office/drawing/2014/main" val="4026019424"/>
                    </a:ext>
                  </a:extLst>
                </a:gridCol>
                <a:gridCol w="2946451">
                  <a:extLst>
                    <a:ext uri="{9D8B030D-6E8A-4147-A177-3AD203B41FA5}">
                      <a16:colId xmlns:a16="http://schemas.microsoft.com/office/drawing/2014/main" val="3723556500"/>
                    </a:ext>
                  </a:extLst>
                </a:gridCol>
                <a:gridCol w="1080120">
                  <a:extLst>
                    <a:ext uri="{9D8B030D-6E8A-4147-A177-3AD203B41FA5}">
                      <a16:colId xmlns:a16="http://schemas.microsoft.com/office/drawing/2014/main" val="1517659613"/>
                    </a:ext>
                  </a:extLst>
                </a:gridCol>
                <a:gridCol w="986360">
                  <a:extLst>
                    <a:ext uri="{9D8B030D-6E8A-4147-A177-3AD203B41FA5}">
                      <a16:colId xmlns:a16="http://schemas.microsoft.com/office/drawing/2014/main" val="3906617569"/>
                    </a:ext>
                  </a:extLst>
                </a:gridCol>
                <a:gridCol w="1389904">
                  <a:extLst>
                    <a:ext uri="{9D8B030D-6E8A-4147-A177-3AD203B41FA5}">
                      <a16:colId xmlns:a16="http://schemas.microsoft.com/office/drawing/2014/main" val="2886572733"/>
                    </a:ext>
                  </a:extLst>
                </a:gridCol>
              </a:tblGrid>
              <a:tr h="775649">
                <a:tc gridSpan="2">
                  <a:txBody>
                    <a:bodyPr/>
                    <a:lstStyle/>
                    <a:p>
                      <a:pPr>
                        <a:lnSpc>
                          <a:spcPct val="107000"/>
                        </a:lnSpc>
                        <a:spcAft>
                          <a:spcPts val="0"/>
                        </a:spcAft>
                      </a:pPr>
                      <a:r>
                        <a:rPr lang="nl-BE" sz="2400" dirty="0">
                          <a:effectLst/>
                        </a:rPr>
                        <a:t>Onderzoeksactiviteiten </a:t>
                      </a:r>
                    </a:p>
                    <a:p>
                      <a:pPr>
                        <a:lnSpc>
                          <a:spcPct val="107000"/>
                        </a:lnSpc>
                        <a:spcAft>
                          <a:spcPts val="0"/>
                        </a:spcAft>
                      </a:pPr>
                      <a:r>
                        <a:rPr lang="nl-BE" sz="2400" dirty="0">
                          <a:effectLst/>
                        </a:rPr>
                        <a:t>in de klas</a:t>
                      </a:r>
                      <a:endParaRPr lang="nl-BE" sz="2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nl-BE" sz="1600" dirty="0">
                          <a:effectLst/>
                        </a:rPr>
                        <a:t> </a:t>
                      </a:r>
                      <a:endParaRPr lang="nl-BE"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pPr>
                        <a:lnSpc>
                          <a:spcPct val="107000"/>
                        </a:lnSpc>
                        <a:spcAft>
                          <a:spcPts val="0"/>
                        </a:spcAft>
                      </a:pPr>
                      <a:endParaRPr lang="nl-BE"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nl-BE" sz="1400" dirty="0">
                          <a:effectLst/>
                        </a:rPr>
                        <a:t>Pilotklas = </a:t>
                      </a:r>
                    </a:p>
                    <a:p>
                      <a:pPr>
                        <a:lnSpc>
                          <a:spcPct val="107000"/>
                        </a:lnSpc>
                        <a:spcAft>
                          <a:spcPts val="0"/>
                        </a:spcAft>
                      </a:pPr>
                      <a:r>
                        <a:rPr lang="nl-BE" sz="1400" dirty="0">
                          <a:effectLst/>
                        </a:rPr>
                        <a:t>6 drietallen</a:t>
                      </a:r>
                      <a:endParaRPr lang="nl-BE"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nl-BE" sz="1400" dirty="0" err="1">
                          <a:effectLst/>
                        </a:rPr>
                        <a:t>Controle-groep</a:t>
                      </a:r>
                      <a:r>
                        <a:rPr lang="nl-BE" sz="1400" dirty="0">
                          <a:effectLst/>
                        </a:rPr>
                        <a:t> = 30 drietallen</a:t>
                      </a:r>
                    </a:p>
                  </a:txBody>
                  <a:tcPr marL="68580" marR="68580" marT="0" marB="0"/>
                </a:tc>
                <a:tc>
                  <a:txBody>
                    <a:bodyPr/>
                    <a:lstStyle/>
                    <a:p>
                      <a:pPr>
                        <a:lnSpc>
                          <a:spcPct val="107000"/>
                        </a:lnSpc>
                        <a:spcAft>
                          <a:spcPts val="0"/>
                        </a:spcAft>
                      </a:pPr>
                      <a:r>
                        <a:rPr lang="nl-BE" sz="1400" dirty="0">
                          <a:effectLst/>
                        </a:rPr>
                        <a:t>Experimenteer-groep = 27 drietallen</a:t>
                      </a:r>
                    </a:p>
                  </a:txBody>
                  <a:tcPr marL="68580" marR="68580" marT="0" marB="0"/>
                </a:tc>
                <a:extLst>
                  <a:ext uri="{0D108BD9-81ED-4DB2-BD59-A6C34878D82A}">
                    <a16:rowId xmlns:a16="http://schemas.microsoft.com/office/drawing/2014/main" val="19233146"/>
                  </a:ext>
                </a:extLst>
              </a:tr>
              <a:tr h="1545018">
                <a:tc>
                  <a:txBody>
                    <a:bodyPr/>
                    <a:lstStyle/>
                    <a:p>
                      <a:pPr>
                        <a:lnSpc>
                          <a:spcPct val="107000"/>
                        </a:lnSpc>
                        <a:spcAft>
                          <a:spcPts val="0"/>
                        </a:spcAft>
                      </a:pPr>
                      <a:r>
                        <a:rPr lang="nl-BE" sz="1600" dirty="0">
                          <a:effectLst/>
                        </a:rPr>
                        <a:t>Nulmeting</a:t>
                      </a:r>
                      <a:endParaRPr lang="nl-BE"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285750" indent="-285750">
                        <a:lnSpc>
                          <a:spcPct val="107000"/>
                        </a:lnSpc>
                        <a:spcAft>
                          <a:spcPts val="0"/>
                        </a:spcAft>
                        <a:buFont typeface="Arial" panose="020B0604020202020204" pitchFamily="34" charset="0"/>
                        <a:buChar char="•"/>
                      </a:pPr>
                      <a:r>
                        <a:rPr lang="nl-BE" sz="1600" dirty="0">
                          <a:effectLst/>
                        </a:rPr>
                        <a:t>Probleemoplossende toets (1)  individueel</a:t>
                      </a:r>
                      <a:r>
                        <a:rPr lang="nl-BE" sz="1600" baseline="0" dirty="0">
                          <a:effectLst/>
                        </a:rPr>
                        <a:t> + groepjes</a:t>
                      </a:r>
                    </a:p>
                    <a:p>
                      <a:pPr marL="0" indent="0">
                        <a:lnSpc>
                          <a:spcPct val="107000"/>
                        </a:lnSpc>
                        <a:spcAft>
                          <a:spcPts val="0"/>
                        </a:spcAft>
                        <a:buFont typeface="Arial" panose="020B0604020202020204" pitchFamily="34" charset="0"/>
                        <a:buNone/>
                      </a:pPr>
                      <a:endParaRPr lang="nl-BE" sz="1600" dirty="0">
                        <a:effectLst/>
                      </a:endParaRPr>
                    </a:p>
                    <a:p>
                      <a:pPr marL="285750" indent="-285750">
                        <a:lnSpc>
                          <a:spcPct val="107000"/>
                        </a:lnSpc>
                        <a:spcAft>
                          <a:spcPts val="0"/>
                        </a:spcAft>
                        <a:buFont typeface="Arial" panose="020B0604020202020204" pitchFamily="34" charset="0"/>
                        <a:buChar char="•"/>
                      </a:pPr>
                      <a:r>
                        <a:rPr lang="nl-BE" sz="1600" dirty="0">
                          <a:effectLst/>
                          <a:latin typeface="+mn-lt"/>
                          <a:ea typeface="+mn-ea"/>
                          <a:cs typeface="+mn-cs"/>
                        </a:rPr>
                        <a:t>Discussie in groepjes</a:t>
                      </a:r>
                      <a:endParaRPr lang="nl-BE"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endParaRPr lang="nl-BE" sz="5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00B0F0"/>
                    </a:solidFill>
                  </a:tcPr>
                </a:tc>
                <a:tc>
                  <a:txBody>
                    <a:bodyPr/>
                    <a:lstStyle/>
                    <a:p>
                      <a:pPr algn="ctr">
                        <a:lnSpc>
                          <a:spcPct val="107000"/>
                        </a:lnSpc>
                        <a:spcAft>
                          <a:spcPts val="0"/>
                        </a:spcAft>
                      </a:pPr>
                      <a:endParaRPr lang="nl-BE" sz="5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C000"/>
                    </a:solidFill>
                  </a:tcPr>
                </a:tc>
                <a:tc>
                  <a:txBody>
                    <a:bodyPr/>
                    <a:lstStyle/>
                    <a:p>
                      <a:pPr algn="ctr">
                        <a:lnSpc>
                          <a:spcPct val="107000"/>
                        </a:lnSpc>
                        <a:spcAft>
                          <a:spcPts val="0"/>
                        </a:spcAft>
                      </a:pPr>
                      <a:endParaRPr lang="nl-BE" sz="5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50000"/>
                      </a:schemeClr>
                    </a:solidFill>
                  </a:tcPr>
                </a:tc>
                <a:extLst>
                  <a:ext uri="{0D108BD9-81ED-4DB2-BD59-A6C34878D82A}">
                    <a16:rowId xmlns:a16="http://schemas.microsoft.com/office/drawing/2014/main" val="3208867958"/>
                  </a:ext>
                </a:extLst>
              </a:tr>
              <a:tr h="965636">
                <a:tc>
                  <a:txBody>
                    <a:bodyPr/>
                    <a:lstStyle/>
                    <a:p>
                      <a:pPr>
                        <a:lnSpc>
                          <a:spcPct val="107000"/>
                        </a:lnSpc>
                        <a:spcAft>
                          <a:spcPts val="0"/>
                        </a:spcAft>
                      </a:pPr>
                      <a:r>
                        <a:rPr lang="nl-BE" sz="1600" dirty="0">
                          <a:effectLst/>
                        </a:rPr>
                        <a:t>Basislessen</a:t>
                      </a:r>
                      <a:endParaRPr lang="nl-BE"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285750" indent="-285750">
                        <a:lnSpc>
                          <a:spcPct val="107000"/>
                        </a:lnSpc>
                        <a:spcAft>
                          <a:spcPts val="0"/>
                        </a:spcAft>
                        <a:buFont typeface="Arial" panose="020B0604020202020204" pitchFamily="34" charset="0"/>
                        <a:buChar char="•"/>
                      </a:pPr>
                      <a:r>
                        <a:rPr lang="nl-BE" sz="1600" dirty="0">
                          <a:effectLst/>
                        </a:rPr>
                        <a:t>exploratieve gesprekstechnieken aanleren (4 weken)²</a:t>
                      </a:r>
                      <a:endParaRPr lang="nl-BE"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endParaRPr lang="nl-BE" sz="5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00B0F0"/>
                    </a:solidFill>
                  </a:tcPr>
                </a:tc>
                <a:tc>
                  <a:txBody>
                    <a:bodyPr/>
                    <a:lstStyle/>
                    <a:p>
                      <a:pPr algn="ctr">
                        <a:lnSpc>
                          <a:spcPct val="107000"/>
                        </a:lnSpc>
                        <a:spcAft>
                          <a:spcPts val="0"/>
                        </a:spcAft>
                      </a:pPr>
                      <a:r>
                        <a:rPr lang="nl-BE" sz="5400" dirty="0">
                          <a:effectLst/>
                        </a:rPr>
                        <a:t> </a:t>
                      </a:r>
                      <a:endParaRPr lang="nl-BE" sz="5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endParaRPr lang="nl-BE" sz="5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50000"/>
                      </a:schemeClr>
                    </a:solidFill>
                  </a:tcPr>
                </a:tc>
                <a:extLst>
                  <a:ext uri="{0D108BD9-81ED-4DB2-BD59-A6C34878D82A}">
                    <a16:rowId xmlns:a16="http://schemas.microsoft.com/office/drawing/2014/main" val="260595644"/>
                  </a:ext>
                </a:extLst>
              </a:tr>
              <a:tr h="651764">
                <a:tc>
                  <a:txBody>
                    <a:bodyPr/>
                    <a:lstStyle/>
                    <a:p>
                      <a:pPr>
                        <a:lnSpc>
                          <a:spcPct val="107000"/>
                        </a:lnSpc>
                        <a:spcAft>
                          <a:spcPts val="0"/>
                        </a:spcAft>
                      </a:pPr>
                      <a:r>
                        <a:rPr lang="nl-BE" sz="1600" dirty="0">
                          <a:effectLst/>
                        </a:rPr>
                        <a:t>Groepswerk</a:t>
                      </a:r>
                    </a:p>
                    <a:p>
                      <a:pPr>
                        <a:lnSpc>
                          <a:spcPct val="107000"/>
                        </a:lnSpc>
                        <a:spcAft>
                          <a:spcPts val="0"/>
                        </a:spcAft>
                      </a:pPr>
                      <a:endParaRPr lang="nl-BE"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285750" indent="-285750">
                        <a:lnSpc>
                          <a:spcPct val="107000"/>
                        </a:lnSpc>
                        <a:spcAft>
                          <a:spcPts val="0"/>
                        </a:spcAft>
                        <a:buFont typeface="Arial" panose="020B0604020202020204" pitchFamily="34" charset="0"/>
                        <a:buChar char="•"/>
                      </a:pPr>
                      <a:r>
                        <a:rPr lang="nl-BE" sz="1600" dirty="0">
                          <a:effectLst/>
                        </a:rPr>
                        <a:t>oefenen tijdens gewoon groepswerk (8 weken)</a:t>
                      </a:r>
                      <a:endParaRPr lang="nl-BE"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endParaRPr lang="nl-BE" sz="5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00B0F0"/>
                    </a:solidFill>
                  </a:tcPr>
                </a:tc>
                <a:tc>
                  <a:txBody>
                    <a:bodyPr/>
                    <a:lstStyle/>
                    <a:p>
                      <a:pPr algn="ctr">
                        <a:lnSpc>
                          <a:spcPct val="107000"/>
                        </a:lnSpc>
                        <a:spcAft>
                          <a:spcPts val="0"/>
                        </a:spcAft>
                      </a:pPr>
                      <a:r>
                        <a:rPr lang="nl-BE" sz="5400" dirty="0">
                          <a:effectLst/>
                        </a:rPr>
                        <a:t> </a:t>
                      </a:r>
                      <a:endParaRPr lang="nl-BE" sz="5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C000"/>
                    </a:solidFill>
                  </a:tcPr>
                </a:tc>
                <a:tc>
                  <a:txBody>
                    <a:bodyPr/>
                    <a:lstStyle/>
                    <a:p>
                      <a:pPr algn="ctr">
                        <a:lnSpc>
                          <a:spcPct val="107000"/>
                        </a:lnSpc>
                        <a:spcAft>
                          <a:spcPts val="0"/>
                        </a:spcAft>
                      </a:pPr>
                      <a:endParaRPr lang="nl-BE" sz="5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50000"/>
                      </a:schemeClr>
                    </a:solidFill>
                  </a:tcPr>
                </a:tc>
                <a:extLst>
                  <a:ext uri="{0D108BD9-81ED-4DB2-BD59-A6C34878D82A}">
                    <a16:rowId xmlns:a16="http://schemas.microsoft.com/office/drawing/2014/main" val="3821878511"/>
                  </a:ext>
                </a:extLst>
              </a:tr>
              <a:tr h="1158763">
                <a:tc>
                  <a:txBody>
                    <a:bodyPr/>
                    <a:lstStyle/>
                    <a:p>
                      <a:pPr>
                        <a:lnSpc>
                          <a:spcPct val="107000"/>
                        </a:lnSpc>
                        <a:spcAft>
                          <a:spcPts val="0"/>
                        </a:spcAft>
                      </a:pPr>
                      <a:r>
                        <a:rPr lang="nl-BE" sz="1600" dirty="0">
                          <a:effectLst/>
                        </a:rPr>
                        <a:t>Effectmeting</a:t>
                      </a:r>
                      <a:endParaRPr lang="nl-BE"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285750" indent="-285750">
                        <a:lnSpc>
                          <a:spcPct val="107000"/>
                        </a:lnSpc>
                        <a:spcAft>
                          <a:spcPts val="0"/>
                        </a:spcAft>
                        <a:buFont typeface="Arial" panose="020B0604020202020204" pitchFamily="34" charset="0"/>
                        <a:buChar char="•"/>
                      </a:pPr>
                      <a:r>
                        <a:rPr lang="nl-BE" sz="1600" dirty="0">
                          <a:effectLst/>
                        </a:rPr>
                        <a:t>Probleemoplossende toets (2) individueel</a:t>
                      </a:r>
                      <a:r>
                        <a:rPr lang="nl-BE" sz="1600" baseline="0" dirty="0">
                          <a:effectLst/>
                        </a:rPr>
                        <a:t> + groepjes</a:t>
                      </a:r>
                    </a:p>
                    <a:p>
                      <a:pPr marL="0" indent="0">
                        <a:lnSpc>
                          <a:spcPct val="107000"/>
                        </a:lnSpc>
                        <a:spcAft>
                          <a:spcPts val="0"/>
                        </a:spcAft>
                        <a:buFont typeface="Arial" panose="020B0604020202020204" pitchFamily="34" charset="0"/>
                        <a:buNone/>
                      </a:pPr>
                      <a:endParaRPr lang="nl-BE" sz="1600" dirty="0">
                        <a:effectLst/>
                      </a:endParaRPr>
                    </a:p>
                    <a:p>
                      <a:pPr marL="285750" indent="-285750">
                        <a:lnSpc>
                          <a:spcPct val="107000"/>
                        </a:lnSpc>
                        <a:spcAft>
                          <a:spcPts val="0"/>
                        </a:spcAft>
                        <a:buFont typeface="Arial" panose="020B0604020202020204" pitchFamily="34" charset="0"/>
                        <a:buChar char="•"/>
                      </a:pPr>
                      <a:r>
                        <a:rPr lang="nl-BE" sz="1600" dirty="0">
                          <a:effectLst/>
                          <a:latin typeface="+mn-lt"/>
                          <a:ea typeface="+mn-ea"/>
                          <a:cs typeface="+mn-cs"/>
                        </a:rPr>
                        <a:t>Discussie in groepjes</a:t>
                      </a:r>
                      <a:endParaRPr lang="nl-BE"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endParaRPr lang="nl-BE" sz="5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00B0F0"/>
                    </a:solidFill>
                  </a:tcPr>
                </a:tc>
                <a:tc>
                  <a:txBody>
                    <a:bodyPr/>
                    <a:lstStyle/>
                    <a:p>
                      <a:pPr algn="ctr">
                        <a:lnSpc>
                          <a:spcPct val="107000"/>
                        </a:lnSpc>
                        <a:spcAft>
                          <a:spcPts val="0"/>
                        </a:spcAft>
                      </a:pPr>
                      <a:endParaRPr lang="nl-BE" sz="5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C000"/>
                    </a:solidFill>
                  </a:tcPr>
                </a:tc>
                <a:tc>
                  <a:txBody>
                    <a:bodyPr/>
                    <a:lstStyle/>
                    <a:p>
                      <a:pPr algn="ctr">
                        <a:lnSpc>
                          <a:spcPct val="107000"/>
                        </a:lnSpc>
                        <a:spcAft>
                          <a:spcPts val="0"/>
                        </a:spcAft>
                      </a:pPr>
                      <a:endParaRPr lang="nl-BE" sz="5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50000"/>
                      </a:schemeClr>
                    </a:solidFill>
                  </a:tcPr>
                </a:tc>
                <a:extLst>
                  <a:ext uri="{0D108BD9-81ED-4DB2-BD59-A6C34878D82A}">
                    <a16:rowId xmlns:a16="http://schemas.microsoft.com/office/drawing/2014/main" val="3120870320"/>
                  </a:ext>
                </a:extLst>
              </a:tr>
            </a:tbl>
          </a:graphicData>
        </a:graphic>
      </p:graphicFrame>
      <p:sp>
        <p:nvSpPr>
          <p:cNvPr id="3" name="Rechthoek 2">
            <a:extLst>
              <a:ext uri="{FF2B5EF4-FFF2-40B4-BE49-F238E27FC236}">
                <a16:creationId xmlns:a16="http://schemas.microsoft.com/office/drawing/2014/main" id="{D386B5F7-02E8-4CF3-B4E4-9F985683F408}"/>
              </a:ext>
            </a:extLst>
          </p:cNvPr>
          <p:cNvSpPr/>
          <p:nvPr/>
        </p:nvSpPr>
        <p:spPr>
          <a:xfrm>
            <a:off x="359532" y="3068960"/>
            <a:ext cx="8424936" cy="187220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5" name="Tekstvak 4">
            <a:extLst>
              <a:ext uri="{FF2B5EF4-FFF2-40B4-BE49-F238E27FC236}">
                <a16:creationId xmlns:a16="http://schemas.microsoft.com/office/drawing/2014/main" id="{C243F652-0FED-43F8-BABB-C65E8A52B12C}"/>
              </a:ext>
            </a:extLst>
          </p:cNvPr>
          <p:cNvSpPr txBox="1"/>
          <p:nvPr/>
        </p:nvSpPr>
        <p:spPr>
          <a:xfrm>
            <a:off x="3059832" y="3787423"/>
            <a:ext cx="2664296" cy="369332"/>
          </a:xfrm>
          <a:prstGeom prst="rect">
            <a:avLst/>
          </a:prstGeom>
          <a:noFill/>
        </p:spPr>
        <p:txBody>
          <a:bodyPr wrap="square" rtlCol="0">
            <a:spAutoFit/>
          </a:bodyPr>
          <a:lstStyle/>
          <a:p>
            <a:pPr algn="ctr"/>
            <a:r>
              <a:rPr lang="nl-BE" dirty="0"/>
              <a:t>Experiment: 12 weken</a:t>
            </a:r>
          </a:p>
        </p:txBody>
      </p:sp>
    </p:spTree>
    <p:extLst>
      <p:ext uri="{BB962C8B-B14F-4D97-AF65-F5344CB8AC3E}">
        <p14:creationId xmlns:p14="http://schemas.microsoft.com/office/powerpoint/2010/main" val="30481587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pPr algn="l"/>
            <a:r>
              <a:rPr lang="nl-BE" sz="4000" dirty="0" err="1"/>
              <a:t>Raven’s</a:t>
            </a:r>
            <a:r>
              <a:rPr lang="nl-BE" sz="4000" dirty="0"/>
              <a:t> (</a:t>
            </a:r>
            <a:r>
              <a:rPr lang="nl-BE" sz="4000" dirty="0" err="1"/>
              <a:t>Coloured</a:t>
            </a:r>
            <a:r>
              <a:rPr lang="nl-BE" sz="4000" dirty="0"/>
              <a:t>) </a:t>
            </a:r>
            <a:r>
              <a:rPr lang="nl-BE" sz="4000" dirty="0" err="1"/>
              <a:t>Progressive</a:t>
            </a:r>
            <a:r>
              <a:rPr lang="nl-BE" sz="4000" dirty="0"/>
              <a:t> Matrices</a:t>
            </a:r>
            <a:br>
              <a:rPr lang="nl-BE" sz="4000" dirty="0"/>
            </a:br>
            <a:endParaRPr lang="en-US" sz="4000" dirty="0"/>
          </a:p>
        </p:txBody>
      </p:sp>
      <p:sp>
        <p:nvSpPr>
          <p:cNvPr id="3" name="Tijdelijke aanduiding voor inhoud 2"/>
          <p:cNvSpPr>
            <a:spLocks noGrp="1"/>
          </p:cNvSpPr>
          <p:nvPr>
            <p:ph idx="1"/>
          </p:nvPr>
        </p:nvSpPr>
        <p:spPr>
          <a:xfrm>
            <a:off x="457200" y="4089925"/>
            <a:ext cx="8435280" cy="2036238"/>
          </a:xfrm>
        </p:spPr>
        <p:txBody>
          <a:bodyPr>
            <a:normAutofit/>
          </a:bodyPr>
          <a:lstStyle/>
          <a:p>
            <a:r>
              <a:rPr lang="nl-BE" sz="2400" dirty="0"/>
              <a:t>Non-verbaal, non-cultureel</a:t>
            </a:r>
            <a:endParaRPr lang="en-US" sz="2400" dirty="0"/>
          </a:p>
          <a:p>
            <a:r>
              <a:rPr lang="nl-BE" sz="2400" dirty="0"/>
              <a:t>In groepjes: zwartwit, 30 opgaven </a:t>
            </a:r>
            <a:r>
              <a:rPr lang="nl-BE" sz="2400" dirty="0">
                <a:sym typeface="Wingdings" panose="05000000000000000000" pitchFamily="2" charset="2"/>
              </a:rPr>
              <a:t> even / oneven</a:t>
            </a:r>
            <a:endParaRPr lang="nl-BE" sz="2400" dirty="0"/>
          </a:p>
          <a:p>
            <a:r>
              <a:rPr lang="nl-BE" sz="2400" dirty="0"/>
              <a:t>Individueel: kleur, 30 opgaven </a:t>
            </a:r>
            <a:r>
              <a:rPr lang="nl-BE" sz="2400" dirty="0">
                <a:sym typeface="Wingdings" panose="05000000000000000000" pitchFamily="2" charset="2"/>
              </a:rPr>
              <a:t> oneven / even</a:t>
            </a:r>
            <a:endParaRPr lang="nl-BE" sz="2400" dirty="0"/>
          </a:p>
        </p:txBody>
      </p:sp>
      <p:pic>
        <p:nvPicPr>
          <p:cNvPr id="4" name="Afbeelding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2098" y="1064146"/>
            <a:ext cx="2428764" cy="3025779"/>
          </a:xfrm>
          <a:prstGeom prst="rect">
            <a:avLst/>
          </a:prstGeom>
        </p:spPr>
      </p:pic>
      <p:pic>
        <p:nvPicPr>
          <p:cNvPr id="5" name="Afbeelding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93881" y="1036861"/>
            <a:ext cx="2547099" cy="3026988"/>
          </a:xfrm>
          <a:prstGeom prst="rect">
            <a:avLst/>
          </a:prstGeom>
        </p:spPr>
      </p:pic>
      <p:pic>
        <p:nvPicPr>
          <p:cNvPr id="6" name="Afbeelding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55097" y="1019764"/>
            <a:ext cx="2743964" cy="3044085"/>
          </a:xfrm>
          <a:prstGeom prst="rect">
            <a:avLst/>
          </a:prstGeom>
        </p:spPr>
      </p:pic>
    </p:spTree>
    <p:extLst>
      <p:ext uri="{BB962C8B-B14F-4D97-AF65-F5344CB8AC3E}">
        <p14:creationId xmlns:p14="http://schemas.microsoft.com/office/powerpoint/2010/main" val="2647517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 calcmode="lin" valueType="num">
                                      <p:cBhvr additive="base">
                                        <p:cTn id="19"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 calcmode="lin" valueType="num">
                                      <p:cBhvr additive="base">
                                        <p:cTn id="25"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anim calcmode="lin" valueType="num">
                                      <p:cBhvr additive="base">
                                        <p:cTn id="3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63D285A-F7D4-4729-AB62-61B0ACC5455C}"/>
              </a:ext>
            </a:extLst>
          </p:cNvPr>
          <p:cNvSpPr>
            <a:spLocks noGrp="1"/>
          </p:cNvSpPr>
          <p:nvPr>
            <p:ph type="title"/>
          </p:nvPr>
        </p:nvSpPr>
        <p:spPr>
          <a:xfrm>
            <a:off x="342900" y="4577354"/>
            <a:ext cx="5829300" cy="1097280"/>
          </a:xfrm>
        </p:spPr>
        <p:txBody>
          <a:bodyPr anchor="ctr">
            <a:normAutofit/>
          </a:bodyPr>
          <a:lstStyle/>
          <a:p>
            <a:pPr marL="0" lvl="1"/>
            <a:r>
              <a:rPr lang="en-US" sz="3200" dirty="0" err="1">
                <a:solidFill>
                  <a:schemeClr val="tx1"/>
                </a:solidFill>
              </a:rPr>
              <a:t>Exploratief</a:t>
            </a:r>
            <a:r>
              <a:rPr lang="en-US" sz="3200" dirty="0">
                <a:solidFill>
                  <a:schemeClr val="tx1"/>
                </a:solidFill>
              </a:rPr>
              <a:t> </a:t>
            </a:r>
            <a:r>
              <a:rPr lang="en-US" sz="3200" dirty="0" err="1">
                <a:solidFill>
                  <a:schemeClr val="tx1"/>
                </a:solidFill>
              </a:rPr>
              <a:t>spreken</a:t>
            </a:r>
            <a:r>
              <a:rPr lang="en-US" sz="3200" dirty="0">
                <a:solidFill>
                  <a:schemeClr val="tx1"/>
                </a:solidFill>
              </a:rPr>
              <a:t>, </a:t>
            </a:r>
            <a:r>
              <a:rPr lang="en-US" sz="3200" dirty="0" err="1">
                <a:solidFill>
                  <a:schemeClr val="tx1"/>
                </a:solidFill>
              </a:rPr>
              <a:t>een</a:t>
            </a:r>
            <a:r>
              <a:rPr lang="en-US" sz="3200" dirty="0">
                <a:solidFill>
                  <a:schemeClr val="tx1"/>
                </a:solidFill>
              </a:rPr>
              <a:t> </a:t>
            </a:r>
            <a:r>
              <a:rPr lang="en-US" sz="3200" dirty="0" err="1">
                <a:solidFill>
                  <a:schemeClr val="tx1"/>
                </a:solidFill>
              </a:rPr>
              <a:t>aanpak</a:t>
            </a:r>
            <a:r>
              <a:rPr lang="en-US" sz="3200" dirty="0">
                <a:solidFill>
                  <a:schemeClr val="tx1"/>
                </a:solidFill>
              </a:rPr>
              <a:t> </a:t>
            </a:r>
            <a:r>
              <a:rPr lang="en-US" sz="3200" dirty="0" err="1">
                <a:solidFill>
                  <a:schemeClr val="tx1"/>
                </a:solidFill>
              </a:rPr>
              <a:t>voor</a:t>
            </a:r>
            <a:r>
              <a:rPr lang="en-US" sz="3200" dirty="0">
                <a:solidFill>
                  <a:schemeClr val="tx1"/>
                </a:solidFill>
              </a:rPr>
              <a:t> </a:t>
            </a:r>
            <a:r>
              <a:rPr lang="en-US" sz="3200" dirty="0" err="1">
                <a:solidFill>
                  <a:schemeClr val="tx1"/>
                </a:solidFill>
              </a:rPr>
              <a:t>beter</a:t>
            </a:r>
            <a:r>
              <a:rPr lang="en-US" sz="3200" dirty="0">
                <a:solidFill>
                  <a:schemeClr val="tx1"/>
                </a:solidFill>
              </a:rPr>
              <a:t> </a:t>
            </a:r>
            <a:r>
              <a:rPr lang="en-US" sz="3200" dirty="0" err="1">
                <a:solidFill>
                  <a:schemeClr val="tx1"/>
                </a:solidFill>
              </a:rPr>
              <a:t>groepswerk</a:t>
            </a:r>
            <a:endParaRPr lang="en-US" sz="3200" dirty="0">
              <a:solidFill>
                <a:schemeClr val="tx1"/>
              </a:solidFill>
            </a:endParaRPr>
          </a:p>
        </p:txBody>
      </p:sp>
      <p:pic>
        <p:nvPicPr>
          <p:cNvPr id="5" name="Tijdelijke aanduiding voor inhoud 4" descr="Afbeelding met persoon, binnen, tafel, person&#10;&#10;Automatisch gegenereerde beschrijving">
            <a:extLst>
              <a:ext uri="{FF2B5EF4-FFF2-40B4-BE49-F238E27FC236}">
                <a16:creationId xmlns:a16="http://schemas.microsoft.com/office/drawing/2014/main" id="{F2ED4343-7DDC-4BDF-9DF6-88D8BB94ACA8}"/>
              </a:ext>
            </a:extLst>
          </p:cNvPr>
          <p:cNvPicPr>
            <a:picLocks noGrp="1" noChangeAspect="1"/>
          </p:cNvPicPr>
          <p:nvPr>
            <p:ph type="pic" idx="1"/>
          </p:nvPr>
        </p:nvPicPr>
        <p:blipFill rotWithShape="1">
          <a:blip r:embed="rId3"/>
          <a:srcRect t="21221" r="-1" b="22585"/>
          <a:stretch/>
        </p:blipFill>
        <p:spPr>
          <a:xfrm>
            <a:off x="15" y="857249"/>
            <a:ext cx="9141699" cy="3429000"/>
          </a:xfrm>
          <a:noFill/>
        </p:spPr>
      </p:pic>
      <p:sp>
        <p:nvSpPr>
          <p:cNvPr id="10" name="Text Placeholder 3">
            <a:extLst>
              <a:ext uri="{FF2B5EF4-FFF2-40B4-BE49-F238E27FC236}">
                <a16:creationId xmlns:a16="http://schemas.microsoft.com/office/drawing/2014/main" id="{E5D719E0-70EF-47E2-B27F-78B72E5B0E3C}"/>
              </a:ext>
            </a:extLst>
          </p:cNvPr>
          <p:cNvSpPr>
            <a:spLocks noGrp="1"/>
          </p:cNvSpPr>
          <p:nvPr>
            <p:ph type="body" sz="half" idx="2"/>
          </p:nvPr>
        </p:nvSpPr>
        <p:spPr>
          <a:xfrm>
            <a:off x="6457950" y="4577354"/>
            <a:ext cx="2613708" cy="1097280"/>
          </a:xfrm>
        </p:spPr>
        <p:txBody>
          <a:bodyPr/>
          <a:lstStyle/>
          <a:p>
            <a:r>
              <a:rPr lang="en-US" dirty="0"/>
              <a:t>Jan T’Sas</a:t>
            </a:r>
          </a:p>
        </p:txBody>
      </p:sp>
      <p:sp>
        <p:nvSpPr>
          <p:cNvPr id="3" name="Tekstvak 2">
            <a:extLst>
              <a:ext uri="{FF2B5EF4-FFF2-40B4-BE49-F238E27FC236}">
                <a16:creationId xmlns:a16="http://schemas.microsoft.com/office/drawing/2014/main" id="{99C6E97B-34E3-4E64-ACF5-512911C604CD}"/>
              </a:ext>
            </a:extLst>
          </p:cNvPr>
          <p:cNvSpPr txBox="1"/>
          <p:nvPr/>
        </p:nvSpPr>
        <p:spPr>
          <a:xfrm>
            <a:off x="7931278" y="4327927"/>
            <a:ext cx="1545076" cy="230832"/>
          </a:xfrm>
          <a:prstGeom prst="rect">
            <a:avLst/>
          </a:prstGeom>
          <a:noFill/>
        </p:spPr>
        <p:txBody>
          <a:bodyPr wrap="square" rtlCol="0">
            <a:spAutoFit/>
          </a:bodyPr>
          <a:lstStyle/>
          <a:p>
            <a:r>
              <a:rPr lang="nl-NL" sz="900"/>
              <a:t>Foto: Frank Toussaint</a:t>
            </a:r>
          </a:p>
        </p:txBody>
      </p:sp>
    </p:spTree>
    <p:extLst>
      <p:ext uri="{BB962C8B-B14F-4D97-AF65-F5344CB8AC3E}">
        <p14:creationId xmlns:p14="http://schemas.microsoft.com/office/powerpoint/2010/main" val="25168642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BE"/>
          </a:p>
        </p:txBody>
      </p:sp>
      <p:graphicFrame>
        <p:nvGraphicFramePr>
          <p:cNvPr id="4" name="Tijdelijke aanduiding voor inhoud 3"/>
          <p:cNvGraphicFramePr>
            <a:graphicFrameLocks noGrp="1"/>
          </p:cNvGraphicFramePr>
          <p:nvPr>
            <p:ph idx="1"/>
          </p:nvPr>
        </p:nvGraphicFramePr>
        <p:xfrm>
          <a:off x="359532" y="548680"/>
          <a:ext cx="8424936" cy="5542921"/>
        </p:xfrm>
        <a:graphic>
          <a:graphicData uri="http://schemas.openxmlformats.org/drawingml/2006/table">
            <a:tbl>
              <a:tblPr firstRow="1" firstCol="1" bandRow="1">
                <a:tableStyleId>{5C22544A-7EE6-4342-B048-85BDC9FD1C3A}</a:tableStyleId>
              </a:tblPr>
              <a:tblGrid>
                <a:gridCol w="2022101">
                  <a:extLst>
                    <a:ext uri="{9D8B030D-6E8A-4147-A177-3AD203B41FA5}">
                      <a16:colId xmlns:a16="http://schemas.microsoft.com/office/drawing/2014/main" val="4026019424"/>
                    </a:ext>
                  </a:extLst>
                </a:gridCol>
                <a:gridCol w="2946451">
                  <a:extLst>
                    <a:ext uri="{9D8B030D-6E8A-4147-A177-3AD203B41FA5}">
                      <a16:colId xmlns:a16="http://schemas.microsoft.com/office/drawing/2014/main" val="3723556500"/>
                    </a:ext>
                  </a:extLst>
                </a:gridCol>
                <a:gridCol w="1080120">
                  <a:extLst>
                    <a:ext uri="{9D8B030D-6E8A-4147-A177-3AD203B41FA5}">
                      <a16:colId xmlns:a16="http://schemas.microsoft.com/office/drawing/2014/main" val="1517659613"/>
                    </a:ext>
                  </a:extLst>
                </a:gridCol>
                <a:gridCol w="986360">
                  <a:extLst>
                    <a:ext uri="{9D8B030D-6E8A-4147-A177-3AD203B41FA5}">
                      <a16:colId xmlns:a16="http://schemas.microsoft.com/office/drawing/2014/main" val="3906617569"/>
                    </a:ext>
                  </a:extLst>
                </a:gridCol>
                <a:gridCol w="1389904">
                  <a:extLst>
                    <a:ext uri="{9D8B030D-6E8A-4147-A177-3AD203B41FA5}">
                      <a16:colId xmlns:a16="http://schemas.microsoft.com/office/drawing/2014/main" val="2886572733"/>
                    </a:ext>
                  </a:extLst>
                </a:gridCol>
              </a:tblGrid>
              <a:tr h="775649">
                <a:tc gridSpan="2">
                  <a:txBody>
                    <a:bodyPr/>
                    <a:lstStyle/>
                    <a:p>
                      <a:pPr>
                        <a:lnSpc>
                          <a:spcPct val="107000"/>
                        </a:lnSpc>
                        <a:spcAft>
                          <a:spcPts val="0"/>
                        </a:spcAft>
                      </a:pPr>
                      <a:r>
                        <a:rPr lang="nl-BE" sz="2400" dirty="0">
                          <a:effectLst/>
                        </a:rPr>
                        <a:t>Onderzoeksactiviteiten </a:t>
                      </a:r>
                    </a:p>
                    <a:p>
                      <a:pPr>
                        <a:lnSpc>
                          <a:spcPct val="107000"/>
                        </a:lnSpc>
                        <a:spcAft>
                          <a:spcPts val="0"/>
                        </a:spcAft>
                      </a:pPr>
                      <a:r>
                        <a:rPr lang="nl-BE" sz="2400" dirty="0">
                          <a:effectLst/>
                        </a:rPr>
                        <a:t>in de klas</a:t>
                      </a:r>
                      <a:endParaRPr lang="nl-BE" sz="2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nl-BE" sz="1600" dirty="0">
                          <a:effectLst/>
                        </a:rPr>
                        <a:t> </a:t>
                      </a:r>
                      <a:endParaRPr lang="nl-BE"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pPr>
                        <a:lnSpc>
                          <a:spcPct val="107000"/>
                        </a:lnSpc>
                        <a:spcAft>
                          <a:spcPts val="0"/>
                        </a:spcAft>
                      </a:pPr>
                      <a:endParaRPr lang="nl-BE"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nl-BE" sz="1400" dirty="0">
                          <a:effectLst/>
                        </a:rPr>
                        <a:t>Pilotklas = </a:t>
                      </a:r>
                    </a:p>
                    <a:p>
                      <a:pPr>
                        <a:lnSpc>
                          <a:spcPct val="107000"/>
                        </a:lnSpc>
                        <a:spcAft>
                          <a:spcPts val="0"/>
                        </a:spcAft>
                      </a:pPr>
                      <a:r>
                        <a:rPr lang="nl-BE" sz="1400" dirty="0">
                          <a:effectLst/>
                        </a:rPr>
                        <a:t>6 drietallen</a:t>
                      </a:r>
                      <a:endParaRPr lang="nl-BE"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nl-BE" sz="1400" dirty="0" err="1">
                          <a:effectLst/>
                        </a:rPr>
                        <a:t>Controle-groep</a:t>
                      </a:r>
                      <a:r>
                        <a:rPr lang="nl-BE" sz="1400" dirty="0">
                          <a:effectLst/>
                        </a:rPr>
                        <a:t> = 30 drietallen</a:t>
                      </a:r>
                    </a:p>
                  </a:txBody>
                  <a:tcPr marL="68580" marR="68580" marT="0" marB="0"/>
                </a:tc>
                <a:tc>
                  <a:txBody>
                    <a:bodyPr/>
                    <a:lstStyle/>
                    <a:p>
                      <a:pPr>
                        <a:lnSpc>
                          <a:spcPct val="107000"/>
                        </a:lnSpc>
                        <a:spcAft>
                          <a:spcPts val="0"/>
                        </a:spcAft>
                      </a:pPr>
                      <a:r>
                        <a:rPr lang="nl-BE" sz="1400" dirty="0">
                          <a:effectLst/>
                        </a:rPr>
                        <a:t>Experimenteer-groep = 27 drietallen</a:t>
                      </a:r>
                    </a:p>
                  </a:txBody>
                  <a:tcPr marL="68580" marR="68580" marT="0" marB="0"/>
                </a:tc>
                <a:extLst>
                  <a:ext uri="{0D108BD9-81ED-4DB2-BD59-A6C34878D82A}">
                    <a16:rowId xmlns:a16="http://schemas.microsoft.com/office/drawing/2014/main" val="19233146"/>
                  </a:ext>
                </a:extLst>
              </a:tr>
              <a:tr h="1545018">
                <a:tc>
                  <a:txBody>
                    <a:bodyPr/>
                    <a:lstStyle/>
                    <a:p>
                      <a:pPr>
                        <a:lnSpc>
                          <a:spcPct val="107000"/>
                        </a:lnSpc>
                        <a:spcAft>
                          <a:spcPts val="0"/>
                        </a:spcAft>
                      </a:pPr>
                      <a:r>
                        <a:rPr lang="nl-BE" sz="1600" dirty="0">
                          <a:effectLst/>
                        </a:rPr>
                        <a:t>Nulmeting</a:t>
                      </a:r>
                      <a:endParaRPr lang="nl-BE"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285750" indent="-285750">
                        <a:lnSpc>
                          <a:spcPct val="107000"/>
                        </a:lnSpc>
                        <a:spcAft>
                          <a:spcPts val="0"/>
                        </a:spcAft>
                        <a:buFont typeface="Arial" panose="020B0604020202020204" pitchFamily="34" charset="0"/>
                        <a:buChar char="•"/>
                      </a:pPr>
                      <a:r>
                        <a:rPr lang="nl-BE" sz="1600" dirty="0">
                          <a:effectLst/>
                        </a:rPr>
                        <a:t>Probleemoplossende toets (1)  individueel</a:t>
                      </a:r>
                      <a:r>
                        <a:rPr lang="nl-BE" sz="1600" baseline="0" dirty="0">
                          <a:effectLst/>
                        </a:rPr>
                        <a:t> + groepjes</a:t>
                      </a:r>
                    </a:p>
                    <a:p>
                      <a:pPr marL="0" indent="0">
                        <a:lnSpc>
                          <a:spcPct val="107000"/>
                        </a:lnSpc>
                        <a:spcAft>
                          <a:spcPts val="0"/>
                        </a:spcAft>
                        <a:buFont typeface="Arial" panose="020B0604020202020204" pitchFamily="34" charset="0"/>
                        <a:buNone/>
                      </a:pPr>
                      <a:endParaRPr lang="nl-BE" sz="1600" dirty="0">
                        <a:effectLst/>
                      </a:endParaRPr>
                    </a:p>
                    <a:p>
                      <a:pPr marL="285750" indent="-285750">
                        <a:lnSpc>
                          <a:spcPct val="107000"/>
                        </a:lnSpc>
                        <a:spcAft>
                          <a:spcPts val="0"/>
                        </a:spcAft>
                        <a:buFont typeface="Arial" panose="020B0604020202020204" pitchFamily="34" charset="0"/>
                        <a:buChar char="•"/>
                      </a:pPr>
                      <a:r>
                        <a:rPr lang="nl-BE" sz="1600" dirty="0">
                          <a:effectLst/>
                          <a:latin typeface="+mn-lt"/>
                          <a:ea typeface="+mn-ea"/>
                          <a:cs typeface="+mn-cs"/>
                        </a:rPr>
                        <a:t>Discussie in groepjes</a:t>
                      </a:r>
                      <a:endParaRPr lang="nl-BE"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endParaRPr lang="nl-BE" sz="5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00B0F0"/>
                    </a:solidFill>
                  </a:tcPr>
                </a:tc>
                <a:tc>
                  <a:txBody>
                    <a:bodyPr/>
                    <a:lstStyle/>
                    <a:p>
                      <a:pPr algn="ctr">
                        <a:lnSpc>
                          <a:spcPct val="107000"/>
                        </a:lnSpc>
                        <a:spcAft>
                          <a:spcPts val="0"/>
                        </a:spcAft>
                      </a:pPr>
                      <a:endParaRPr lang="nl-BE" sz="5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C000"/>
                    </a:solidFill>
                  </a:tcPr>
                </a:tc>
                <a:tc>
                  <a:txBody>
                    <a:bodyPr/>
                    <a:lstStyle/>
                    <a:p>
                      <a:pPr algn="ctr">
                        <a:lnSpc>
                          <a:spcPct val="107000"/>
                        </a:lnSpc>
                        <a:spcAft>
                          <a:spcPts val="0"/>
                        </a:spcAft>
                      </a:pPr>
                      <a:endParaRPr lang="nl-BE" sz="5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50000"/>
                      </a:schemeClr>
                    </a:solidFill>
                  </a:tcPr>
                </a:tc>
                <a:extLst>
                  <a:ext uri="{0D108BD9-81ED-4DB2-BD59-A6C34878D82A}">
                    <a16:rowId xmlns:a16="http://schemas.microsoft.com/office/drawing/2014/main" val="3208867958"/>
                  </a:ext>
                </a:extLst>
              </a:tr>
              <a:tr h="965636">
                <a:tc>
                  <a:txBody>
                    <a:bodyPr/>
                    <a:lstStyle/>
                    <a:p>
                      <a:pPr>
                        <a:lnSpc>
                          <a:spcPct val="107000"/>
                        </a:lnSpc>
                        <a:spcAft>
                          <a:spcPts val="0"/>
                        </a:spcAft>
                      </a:pPr>
                      <a:r>
                        <a:rPr lang="nl-BE" sz="1600" dirty="0">
                          <a:effectLst/>
                        </a:rPr>
                        <a:t>Basislessen</a:t>
                      </a:r>
                      <a:endParaRPr lang="nl-BE"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285750" indent="-285750">
                        <a:lnSpc>
                          <a:spcPct val="107000"/>
                        </a:lnSpc>
                        <a:spcAft>
                          <a:spcPts val="0"/>
                        </a:spcAft>
                        <a:buFont typeface="Arial" panose="020B0604020202020204" pitchFamily="34" charset="0"/>
                        <a:buChar char="•"/>
                      </a:pPr>
                      <a:r>
                        <a:rPr lang="nl-BE" sz="1600" dirty="0">
                          <a:effectLst/>
                        </a:rPr>
                        <a:t>exploratieve gesprekstechnieken aanleren (4 weken)</a:t>
                      </a:r>
                      <a:endParaRPr lang="nl-BE"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endParaRPr lang="nl-BE" sz="5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00B0F0"/>
                    </a:solidFill>
                  </a:tcPr>
                </a:tc>
                <a:tc>
                  <a:txBody>
                    <a:bodyPr/>
                    <a:lstStyle/>
                    <a:p>
                      <a:pPr algn="ctr">
                        <a:lnSpc>
                          <a:spcPct val="107000"/>
                        </a:lnSpc>
                        <a:spcAft>
                          <a:spcPts val="0"/>
                        </a:spcAft>
                      </a:pPr>
                      <a:r>
                        <a:rPr lang="nl-BE" sz="5400" dirty="0">
                          <a:effectLst/>
                        </a:rPr>
                        <a:t> </a:t>
                      </a:r>
                      <a:endParaRPr lang="nl-BE" sz="5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endParaRPr lang="nl-BE" sz="5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50000"/>
                      </a:schemeClr>
                    </a:solidFill>
                  </a:tcPr>
                </a:tc>
                <a:extLst>
                  <a:ext uri="{0D108BD9-81ED-4DB2-BD59-A6C34878D82A}">
                    <a16:rowId xmlns:a16="http://schemas.microsoft.com/office/drawing/2014/main" val="260595644"/>
                  </a:ext>
                </a:extLst>
              </a:tr>
              <a:tr h="651764">
                <a:tc>
                  <a:txBody>
                    <a:bodyPr/>
                    <a:lstStyle/>
                    <a:p>
                      <a:pPr>
                        <a:lnSpc>
                          <a:spcPct val="107000"/>
                        </a:lnSpc>
                        <a:spcAft>
                          <a:spcPts val="0"/>
                        </a:spcAft>
                      </a:pPr>
                      <a:r>
                        <a:rPr lang="nl-BE" sz="1600" dirty="0">
                          <a:effectLst/>
                        </a:rPr>
                        <a:t>Groepswerk</a:t>
                      </a:r>
                    </a:p>
                    <a:p>
                      <a:pPr>
                        <a:lnSpc>
                          <a:spcPct val="107000"/>
                        </a:lnSpc>
                        <a:spcAft>
                          <a:spcPts val="0"/>
                        </a:spcAft>
                      </a:pPr>
                      <a:endParaRPr lang="nl-BE"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285750" indent="-285750">
                        <a:lnSpc>
                          <a:spcPct val="107000"/>
                        </a:lnSpc>
                        <a:spcAft>
                          <a:spcPts val="0"/>
                        </a:spcAft>
                        <a:buFont typeface="Arial" panose="020B0604020202020204" pitchFamily="34" charset="0"/>
                        <a:buChar char="•"/>
                      </a:pPr>
                      <a:r>
                        <a:rPr lang="nl-BE" sz="1600" dirty="0">
                          <a:effectLst/>
                        </a:rPr>
                        <a:t>oefenen tijdens gewoon groepswerk (8 weken)</a:t>
                      </a:r>
                      <a:endParaRPr lang="nl-BE"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endParaRPr lang="nl-BE" sz="5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00B0F0"/>
                    </a:solidFill>
                  </a:tcPr>
                </a:tc>
                <a:tc>
                  <a:txBody>
                    <a:bodyPr/>
                    <a:lstStyle/>
                    <a:p>
                      <a:pPr algn="ctr">
                        <a:lnSpc>
                          <a:spcPct val="107000"/>
                        </a:lnSpc>
                        <a:spcAft>
                          <a:spcPts val="0"/>
                        </a:spcAft>
                      </a:pPr>
                      <a:r>
                        <a:rPr lang="nl-BE" sz="5400" dirty="0">
                          <a:effectLst/>
                        </a:rPr>
                        <a:t> </a:t>
                      </a:r>
                      <a:endParaRPr lang="nl-BE" sz="5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C000"/>
                    </a:solidFill>
                  </a:tcPr>
                </a:tc>
                <a:tc>
                  <a:txBody>
                    <a:bodyPr/>
                    <a:lstStyle/>
                    <a:p>
                      <a:pPr algn="ctr">
                        <a:lnSpc>
                          <a:spcPct val="107000"/>
                        </a:lnSpc>
                        <a:spcAft>
                          <a:spcPts val="0"/>
                        </a:spcAft>
                      </a:pPr>
                      <a:endParaRPr lang="nl-BE" sz="5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50000"/>
                      </a:schemeClr>
                    </a:solidFill>
                  </a:tcPr>
                </a:tc>
                <a:extLst>
                  <a:ext uri="{0D108BD9-81ED-4DB2-BD59-A6C34878D82A}">
                    <a16:rowId xmlns:a16="http://schemas.microsoft.com/office/drawing/2014/main" val="3821878511"/>
                  </a:ext>
                </a:extLst>
              </a:tr>
              <a:tr h="1158763">
                <a:tc>
                  <a:txBody>
                    <a:bodyPr/>
                    <a:lstStyle/>
                    <a:p>
                      <a:pPr>
                        <a:lnSpc>
                          <a:spcPct val="107000"/>
                        </a:lnSpc>
                        <a:spcAft>
                          <a:spcPts val="0"/>
                        </a:spcAft>
                      </a:pPr>
                      <a:r>
                        <a:rPr lang="nl-BE" sz="1600" dirty="0">
                          <a:effectLst/>
                        </a:rPr>
                        <a:t>Effectmeting</a:t>
                      </a:r>
                      <a:endParaRPr lang="nl-BE"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285750" indent="-285750">
                        <a:lnSpc>
                          <a:spcPct val="107000"/>
                        </a:lnSpc>
                        <a:spcAft>
                          <a:spcPts val="0"/>
                        </a:spcAft>
                        <a:buFont typeface="Arial" panose="020B0604020202020204" pitchFamily="34" charset="0"/>
                        <a:buChar char="•"/>
                      </a:pPr>
                      <a:r>
                        <a:rPr lang="nl-BE" sz="1600" dirty="0">
                          <a:effectLst/>
                        </a:rPr>
                        <a:t>Probleemoplossende toets (2) individueel</a:t>
                      </a:r>
                      <a:r>
                        <a:rPr lang="nl-BE" sz="1600" baseline="0" dirty="0">
                          <a:effectLst/>
                        </a:rPr>
                        <a:t> + groepjes</a:t>
                      </a:r>
                    </a:p>
                    <a:p>
                      <a:pPr marL="0" indent="0">
                        <a:lnSpc>
                          <a:spcPct val="107000"/>
                        </a:lnSpc>
                        <a:spcAft>
                          <a:spcPts val="0"/>
                        </a:spcAft>
                        <a:buFont typeface="Arial" panose="020B0604020202020204" pitchFamily="34" charset="0"/>
                        <a:buNone/>
                      </a:pPr>
                      <a:endParaRPr lang="nl-BE" sz="1600" dirty="0">
                        <a:effectLst/>
                      </a:endParaRPr>
                    </a:p>
                    <a:p>
                      <a:pPr marL="285750" indent="-285750">
                        <a:lnSpc>
                          <a:spcPct val="107000"/>
                        </a:lnSpc>
                        <a:spcAft>
                          <a:spcPts val="0"/>
                        </a:spcAft>
                        <a:buFont typeface="Arial" panose="020B0604020202020204" pitchFamily="34" charset="0"/>
                        <a:buChar char="•"/>
                      </a:pPr>
                      <a:r>
                        <a:rPr lang="nl-BE" sz="1600" dirty="0">
                          <a:effectLst/>
                          <a:latin typeface="+mn-lt"/>
                          <a:ea typeface="+mn-ea"/>
                          <a:cs typeface="+mn-cs"/>
                        </a:rPr>
                        <a:t>Discussie in groepjes</a:t>
                      </a:r>
                      <a:endParaRPr lang="nl-BE"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endParaRPr lang="nl-BE" sz="5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00B0F0"/>
                    </a:solidFill>
                  </a:tcPr>
                </a:tc>
                <a:tc>
                  <a:txBody>
                    <a:bodyPr/>
                    <a:lstStyle/>
                    <a:p>
                      <a:pPr algn="ctr">
                        <a:lnSpc>
                          <a:spcPct val="107000"/>
                        </a:lnSpc>
                        <a:spcAft>
                          <a:spcPts val="0"/>
                        </a:spcAft>
                      </a:pPr>
                      <a:endParaRPr lang="nl-BE" sz="5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C000"/>
                    </a:solidFill>
                  </a:tcPr>
                </a:tc>
                <a:tc>
                  <a:txBody>
                    <a:bodyPr/>
                    <a:lstStyle/>
                    <a:p>
                      <a:pPr algn="ctr">
                        <a:lnSpc>
                          <a:spcPct val="107000"/>
                        </a:lnSpc>
                        <a:spcAft>
                          <a:spcPts val="0"/>
                        </a:spcAft>
                      </a:pPr>
                      <a:endParaRPr lang="nl-BE" sz="5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50000"/>
                      </a:schemeClr>
                    </a:solidFill>
                  </a:tcPr>
                </a:tc>
                <a:extLst>
                  <a:ext uri="{0D108BD9-81ED-4DB2-BD59-A6C34878D82A}">
                    <a16:rowId xmlns:a16="http://schemas.microsoft.com/office/drawing/2014/main" val="3120870320"/>
                  </a:ext>
                </a:extLst>
              </a:tr>
            </a:tbl>
          </a:graphicData>
        </a:graphic>
      </p:graphicFrame>
    </p:spTree>
    <p:extLst>
      <p:ext uri="{BB962C8B-B14F-4D97-AF65-F5344CB8AC3E}">
        <p14:creationId xmlns:p14="http://schemas.microsoft.com/office/powerpoint/2010/main" val="4538216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a:picLocks noChangeAspect="1"/>
          </p:cNvPicPr>
          <p:nvPr/>
        </p:nvPicPr>
        <p:blipFill>
          <a:blip r:embed="rId2"/>
          <a:stretch>
            <a:fillRect/>
          </a:stretch>
        </p:blipFill>
        <p:spPr>
          <a:xfrm>
            <a:off x="3419872" y="260648"/>
            <a:ext cx="5200650" cy="6076950"/>
          </a:xfrm>
          <a:prstGeom prst="rect">
            <a:avLst/>
          </a:prstGeom>
        </p:spPr>
      </p:pic>
      <p:sp>
        <p:nvSpPr>
          <p:cNvPr id="5" name="Tekstvak 4">
            <a:extLst>
              <a:ext uri="{FF2B5EF4-FFF2-40B4-BE49-F238E27FC236}">
                <a16:creationId xmlns:a16="http://schemas.microsoft.com/office/drawing/2014/main" id="{74629E60-C86C-47AF-89FC-D65D88D1723D}"/>
              </a:ext>
            </a:extLst>
          </p:cNvPr>
          <p:cNvSpPr txBox="1"/>
          <p:nvPr/>
        </p:nvSpPr>
        <p:spPr>
          <a:xfrm>
            <a:off x="179512" y="332656"/>
            <a:ext cx="3024336" cy="1200329"/>
          </a:xfrm>
          <a:prstGeom prst="rect">
            <a:avLst/>
          </a:prstGeom>
          <a:noFill/>
        </p:spPr>
        <p:txBody>
          <a:bodyPr wrap="square" rtlCol="0">
            <a:spAutoFit/>
          </a:bodyPr>
          <a:lstStyle/>
          <a:p>
            <a:r>
              <a:rPr lang="nl-BE" sz="3600" dirty="0"/>
              <a:t>5 basislessen</a:t>
            </a:r>
          </a:p>
          <a:p>
            <a:r>
              <a:rPr lang="nl-BE" dirty="0">
                <a:hlinkClick r:id="rId3"/>
              </a:rPr>
              <a:t>www.kdg.be/sprekend-leren</a:t>
            </a:r>
            <a:endParaRPr lang="nl-BE" dirty="0"/>
          </a:p>
          <a:p>
            <a:r>
              <a:rPr lang="nl-BE" dirty="0"/>
              <a:t>Gratis lesbrochure K-L-S1</a:t>
            </a:r>
          </a:p>
        </p:txBody>
      </p:sp>
    </p:spTree>
    <p:extLst>
      <p:ext uri="{BB962C8B-B14F-4D97-AF65-F5344CB8AC3E}">
        <p14:creationId xmlns:p14="http://schemas.microsoft.com/office/powerpoint/2010/main" val="39331457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1520" y="274638"/>
            <a:ext cx="3816424" cy="1426170"/>
          </a:xfrm>
        </p:spPr>
        <p:txBody>
          <a:bodyPr>
            <a:normAutofit fontScale="90000"/>
          </a:bodyPr>
          <a:lstStyle/>
          <a:p>
            <a:r>
              <a:rPr lang="nl-BE" dirty="0"/>
              <a:t>Werken met babbelkaartjes …</a:t>
            </a:r>
          </a:p>
        </p:txBody>
      </p:sp>
      <p:pic>
        <p:nvPicPr>
          <p:cNvPr id="4" name="Afbeelding 3"/>
          <p:cNvPicPr>
            <a:picLocks noChangeAspect="1"/>
          </p:cNvPicPr>
          <p:nvPr/>
        </p:nvPicPr>
        <p:blipFill>
          <a:blip r:embed="rId3"/>
          <a:stretch>
            <a:fillRect/>
          </a:stretch>
        </p:blipFill>
        <p:spPr>
          <a:xfrm>
            <a:off x="4355976" y="274638"/>
            <a:ext cx="4026402" cy="5696744"/>
          </a:xfrm>
          <a:prstGeom prst="rect">
            <a:avLst/>
          </a:prstGeom>
        </p:spPr>
      </p:pic>
    </p:spTree>
    <p:extLst>
      <p:ext uri="{BB962C8B-B14F-4D97-AF65-F5344CB8AC3E}">
        <p14:creationId xmlns:p14="http://schemas.microsoft.com/office/powerpoint/2010/main" val="33635776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a:t>… en evaluatiekaartjes</a:t>
            </a:r>
          </a:p>
        </p:txBody>
      </p:sp>
      <p:sp>
        <p:nvSpPr>
          <p:cNvPr id="3" name="Tijdelijke aanduiding voor inhoud 2"/>
          <p:cNvSpPr>
            <a:spLocks noGrp="1"/>
          </p:cNvSpPr>
          <p:nvPr>
            <p:ph idx="1"/>
          </p:nvPr>
        </p:nvSpPr>
        <p:spPr/>
        <p:txBody>
          <a:bodyPr/>
          <a:lstStyle/>
          <a:p>
            <a:endParaRPr lang="nl-BE"/>
          </a:p>
        </p:txBody>
      </p:sp>
      <p:pic>
        <p:nvPicPr>
          <p:cNvPr id="4" name="Afbeelding 3"/>
          <p:cNvPicPr>
            <a:picLocks noChangeAspect="1"/>
          </p:cNvPicPr>
          <p:nvPr/>
        </p:nvPicPr>
        <p:blipFill>
          <a:blip r:embed="rId2"/>
          <a:stretch>
            <a:fillRect/>
          </a:stretch>
        </p:blipFill>
        <p:spPr>
          <a:xfrm>
            <a:off x="465463" y="1425157"/>
            <a:ext cx="6161484" cy="2683768"/>
          </a:xfrm>
          <a:prstGeom prst="rect">
            <a:avLst/>
          </a:prstGeom>
        </p:spPr>
      </p:pic>
    </p:spTree>
    <p:extLst>
      <p:ext uri="{BB962C8B-B14F-4D97-AF65-F5344CB8AC3E}">
        <p14:creationId xmlns:p14="http://schemas.microsoft.com/office/powerpoint/2010/main" val="6457091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BE"/>
          </a:p>
        </p:txBody>
      </p:sp>
      <p:sp>
        <p:nvSpPr>
          <p:cNvPr id="3" name="Tijdelijke aanduiding voor inhoud 2"/>
          <p:cNvSpPr>
            <a:spLocks noGrp="1"/>
          </p:cNvSpPr>
          <p:nvPr>
            <p:ph idx="1"/>
          </p:nvPr>
        </p:nvSpPr>
        <p:spPr/>
        <p:txBody>
          <a:bodyPr/>
          <a:lstStyle/>
          <a:p>
            <a:endParaRPr lang="nl-BE"/>
          </a:p>
        </p:txBody>
      </p:sp>
      <p:pic>
        <p:nvPicPr>
          <p:cNvPr id="4" name="Afbeelding 3"/>
          <p:cNvPicPr>
            <a:picLocks noChangeAspect="1"/>
          </p:cNvPicPr>
          <p:nvPr/>
        </p:nvPicPr>
        <p:blipFill>
          <a:blip r:embed="rId2"/>
          <a:stretch>
            <a:fillRect/>
          </a:stretch>
        </p:blipFill>
        <p:spPr>
          <a:xfrm>
            <a:off x="457200" y="457200"/>
            <a:ext cx="6161484" cy="2683768"/>
          </a:xfrm>
          <a:prstGeom prst="rect">
            <a:avLst/>
          </a:prstGeom>
        </p:spPr>
      </p:pic>
      <p:pic>
        <p:nvPicPr>
          <p:cNvPr id="5" name="Afbeelding 4"/>
          <p:cNvPicPr>
            <a:picLocks noChangeAspect="1"/>
          </p:cNvPicPr>
          <p:nvPr/>
        </p:nvPicPr>
        <p:blipFill>
          <a:blip r:embed="rId3"/>
          <a:stretch>
            <a:fillRect/>
          </a:stretch>
        </p:blipFill>
        <p:spPr>
          <a:xfrm>
            <a:off x="1624205" y="1988840"/>
            <a:ext cx="6743507" cy="4041279"/>
          </a:xfrm>
          <a:prstGeom prst="rect">
            <a:avLst/>
          </a:prstGeom>
        </p:spPr>
      </p:pic>
    </p:spTree>
    <p:extLst>
      <p:ext uri="{BB962C8B-B14F-4D97-AF65-F5344CB8AC3E}">
        <p14:creationId xmlns:p14="http://schemas.microsoft.com/office/powerpoint/2010/main" val="38889446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BE"/>
          </a:p>
        </p:txBody>
      </p:sp>
      <p:sp>
        <p:nvSpPr>
          <p:cNvPr id="3" name="Tijdelijke aanduiding voor inhoud 2"/>
          <p:cNvSpPr>
            <a:spLocks noGrp="1"/>
          </p:cNvSpPr>
          <p:nvPr>
            <p:ph idx="1"/>
          </p:nvPr>
        </p:nvSpPr>
        <p:spPr/>
        <p:txBody>
          <a:bodyPr/>
          <a:lstStyle/>
          <a:p>
            <a:endParaRPr lang="nl-BE"/>
          </a:p>
        </p:txBody>
      </p:sp>
      <p:pic>
        <p:nvPicPr>
          <p:cNvPr id="4" name="Afbeelding 3"/>
          <p:cNvPicPr>
            <a:picLocks noChangeAspect="1"/>
          </p:cNvPicPr>
          <p:nvPr/>
        </p:nvPicPr>
        <p:blipFill>
          <a:blip r:embed="rId3"/>
          <a:stretch>
            <a:fillRect/>
          </a:stretch>
        </p:blipFill>
        <p:spPr>
          <a:xfrm>
            <a:off x="1166812" y="274638"/>
            <a:ext cx="6810375" cy="6486525"/>
          </a:xfrm>
          <a:prstGeom prst="rect">
            <a:avLst/>
          </a:prstGeom>
        </p:spPr>
      </p:pic>
    </p:spTree>
    <p:extLst>
      <p:ext uri="{BB962C8B-B14F-4D97-AF65-F5344CB8AC3E}">
        <p14:creationId xmlns:p14="http://schemas.microsoft.com/office/powerpoint/2010/main" val="1041362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a:hlinkClick r:id="rId3"/>
            <a:extLst>
              <a:ext uri="{FF2B5EF4-FFF2-40B4-BE49-F238E27FC236}">
                <a16:creationId xmlns:a16="http://schemas.microsoft.com/office/drawing/2014/main" id="{0C7E817B-9A55-42F7-9568-4EE2BF87344E}"/>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22611" y="1847681"/>
            <a:ext cx="9228618" cy="39424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el 1"/>
          <p:cNvSpPr>
            <a:spLocks noGrp="1"/>
          </p:cNvSpPr>
          <p:nvPr>
            <p:ph type="title"/>
          </p:nvPr>
        </p:nvSpPr>
        <p:spPr/>
        <p:txBody>
          <a:bodyPr>
            <a:normAutofit fontScale="90000"/>
          </a:bodyPr>
          <a:lstStyle/>
          <a:p>
            <a:r>
              <a:rPr lang="nl-BE" dirty="0"/>
              <a:t>Hoe herken je ‘exploratief spreken’?</a:t>
            </a:r>
          </a:p>
        </p:txBody>
      </p:sp>
      <p:grpSp>
        <p:nvGrpSpPr>
          <p:cNvPr id="16" name="Groep 15">
            <a:extLst>
              <a:ext uri="{FF2B5EF4-FFF2-40B4-BE49-F238E27FC236}">
                <a16:creationId xmlns:a16="http://schemas.microsoft.com/office/drawing/2014/main" id="{31397436-4299-40D4-B7D9-7ABEC7CC234C}"/>
              </a:ext>
            </a:extLst>
          </p:cNvPr>
          <p:cNvGrpSpPr>
            <a:grpSpLocks noChangeAspect="1"/>
          </p:cNvGrpSpPr>
          <p:nvPr/>
        </p:nvGrpSpPr>
        <p:grpSpPr>
          <a:xfrm>
            <a:off x="6830083" y="1389593"/>
            <a:ext cx="2178942" cy="2090090"/>
            <a:chOff x="7098148" y="1614678"/>
            <a:chExt cx="2069469" cy="2088232"/>
          </a:xfrm>
        </p:grpSpPr>
        <p:sp>
          <p:nvSpPr>
            <p:cNvPr id="12" name="Ovaal 11">
              <a:extLst>
                <a:ext uri="{FF2B5EF4-FFF2-40B4-BE49-F238E27FC236}">
                  <a16:creationId xmlns:a16="http://schemas.microsoft.com/office/drawing/2014/main" id="{2FE22B2F-7DFF-4262-B973-E987C148EF8A}"/>
                </a:ext>
              </a:extLst>
            </p:cNvPr>
            <p:cNvSpPr/>
            <p:nvPr/>
          </p:nvSpPr>
          <p:spPr>
            <a:xfrm>
              <a:off x="7098148" y="1614678"/>
              <a:ext cx="2069469" cy="2088232"/>
            </a:xfrm>
            <a:prstGeom prst="ellipse">
              <a:avLst/>
            </a:prstGeom>
            <a:solidFill>
              <a:schemeClr val="accent6">
                <a:lumMod val="60000"/>
                <a:lumOff val="40000"/>
                <a:alpha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7" name="Tekstvak 6">
              <a:extLst>
                <a:ext uri="{FF2B5EF4-FFF2-40B4-BE49-F238E27FC236}">
                  <a16:creationId xmlns:a16="http://schemas.microsoft.com/office/drawing/2014/main" id="{C8E842B7-2CCD-478D-B907-25444625069E}"/>
                </a:ext>
              </a:extLst>
            </p:cNvPr>
            <p:cNvSpPr txBox="1"/>
            <p:nvPr/>
          </p:nvSpPr>
          <p:spPr>
            <a:xfrm>
              <a:off x="7098148" y="2335915"/>
              <a:ext cx="2014064" cy="645756"/>
            </a:xfrm>
            <a:prstGeom prst="rect">
              <a:avLst/>
            </a:prstGeom>
            <a:noFill/>
          </p:spPr>
          <p:txBody>
            <a:bodyPr wrap="square" rtlCol="0">
              <a:spAutoFit/>
            </a:bodyPr>
            <a:lstStyle/>
            <a:p>
              <a:pPr algn="ctr"/>
              <a:r>
                <a:rPr lang="nl-BE" b="1" dirty="0"/>
                <a:t>Verdeling spreekbeurten</a:t>
              </a:r>
            </a:p>
          </p:txBody>
        </p:sp>
      </p:grpSp>
      <p:grpSp>
        <p:nvGrpSpPr>
          <p:cNvPr id="17" name="Groep 16">
            <a:extLst>
              <a:ext uri="{FF2B5EF4-FFF2-40B4-BE49-F238E27FC236}">
                <a16:creationId xmlns:a16="http://schemas.microsoft.com/office/drawing/2014/main" id="{1A0697FE-1D96-406F-9346-9A66E0D1B96B}"/>
              </a:ext>
            </a:extLst>
          </p:cNvPr>
          <p:cNvGrpSpPr>
            <a:grpSpLocks noChangeAspect="1"/>
          </p:cNvGrpSpPr>
          <p:nvPr/>
        </p:nvGrpSpPr>
        <p:grpSpPr>
          <a:xfrm>
            <a:off x="750280" y="1257219"/>
            <a:ext cx="2308966" cy="2160000"/>
            <a:chOff x="1259633" y="1580774"/>
            <a:chExt cx="2232248" cy="2088232"/>
          </a:xfrm>
        </p:grpSpPr>
        <p:sp>
          <p:nvSpPr>
            <p:cNvPr id="11" name="Ovaal 10">
              <a:extLst>
                <a:ext uri="{FF2B5EF4-FFF2-40B4-BE49-F238E27FC236}">
                  <a16:creationId xmlns:a16="http://schemas.microsoft.com/office/drawing/2014/main" id="{782DB45F-F3E1-4A23-B644-83AF2C177B76}"/>
                </a:ext>
              </a:extLst>
            </p:cNvPr>
            <p:cNvSpPr/>
            <p:nvPr/>
          </p:nvSpPr>
          <p:spPr>
            <a:xfrm>
              <a:off x="1341022" y="1580774"/>
              <a:ext cx="2069469" cy="2088232"/>
            </a:xfrm>
            <a:prstGeom prst="ellipse">
              <a:avLst/>
            </a:prstGeom>
            <a:solidFill>
              <a:schemeClr val="accent6">
                <a:lumMod val="60000"/>
                <a:lumOff val="40000"/>
                <a:alpha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6" name="Tekstvak 5">
              <a:extLst>
                <a:ext uri="{FF2B5EF4-FFF2-40B4-BE49-F238E27FC236}">
                  <a16:creationId xmlns:a16="http://schemas.microsoft.com/office/drawing/2014/main" id="{EA53BFB0-8D89-4BAF-8A35-88D253203784}"/>
                </a:ext>
              </a:extLst>
            </p:cNvPr>
            <p:cNvSpPr txBox="1"/>
            <p:nvPr/>
          </p:nvSpPr>
          <p:spPr>
            <a:xfrm>
              <a:off x="1259633" y="2249870"/>
              <a:ext cx="2232248" cy="646331"/>
            </a:xfrm>
            <a:prstGeom prst="rect">
              <a:avLst/>
            </a:prstGeom>
            <a:noFill/>
          </p:spPr>
          <p:txBody>
            <a:bodyPr wrap="square" rtlCol="0">
              <a:spAutoFit/>
            </a:bodyPr>
            <a:lstStyle/>
            <a:p>
              <a:pPr algn="ctr"/>
              <a:r>
                <a:rPr lang="nl-BE" b="1" dirty="0"/>
                <a:t>Specifiek </a:t>
              </a:r>
            </a:p>
            <a:p>
              <a:pPr algn="ctr"/>
              <a:r>
                <a:rPr lang="nl-BE" b="1" dirty="0"/>
                <a:t>taalgebruik</a:t>
              </a:r>
            </a:p>
          </p:txBody>
        </p:sp>
      </p:grpSp>
      <p:grpSp>
        <p:nvGrpSpPr>
          <p:cNvPr id="3" name="Groep 2">
            <a:extLst>
              <a:ext uri="{FF2B5EF4-FFF2-40B4-BE49-F238E27FC236}">
                <a16:creationId xmlns:a16="http://schemas.microsoft.com/office/drawing/2014/main" id="{8278AD53-F867-4BB6-A357-9EE47CBCA72E}"/>
              </a:ext>
            </a:extLst>
          </p:cNvPr>
          <p:cNvGrpSpPr/>
          <p:nvPr/>
        </p:nvGrpSpPr>
        <p:grpSpPr>
          <a:xfrm>
            <a:off x="4929472" y="4594638"/>
            <a:ext cx="2160000" cy="2160000"/>
            <a:chOff x="5244133" y="4352818"/>
            <a:chExt cx="2069469" cy="2088232"/>
          </a:xfrm>
        </p:grpSpPr>
        <p:sp>
          <p:nvSpPr>
            <p:cNvPr id="14" name="Ovaal 13">
              <a:extLst>
                <a:ext uri="{FF2B5EF4-FFF2-40B4-BE49-F238E27FC236}">
                  <a16:creationId xmlns:a16="http://schemas.microsoft.com/office/drawing/2014/main" id="{3CE540EF-8528-4B09-BF92-FFBE45120CB1}"/>
                </a:ext>
              </a:extLst>
            </p:cNvPr>
            <p:cNvSpPr>
              <a:spLocks noChangeAspect="1"/>
            </p:cNvSpPr>
            <p:nvPr/>
          </p:nvSpPr>
          <p:spPr>
            <a:xfrm>
              <a:off x="5244133" y="4352818"/>
              <a:ext cx="2069469" cy="2088232"/>
            </a:xfrm>
            <a:prstGeom prst="ellipse">
              <a:avLst/>
            </a:prstGeom>
            <a:solidFill>
              <a:schemeClr val="accent6">
                <a:lumMod val="60000"/>
                <a:lumOff val="40000"/>
                <a:alpha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9" name="Tekstvak 8">
              <a:extLst>
                <a:ext uri="{FF2B5EF4-FFF2-40B4-BE49-F238E27FC236}">
                  <a16:creationId xmlns:a16="http://schemas.microsoft.com/office/drawing/2014/main" id="{AE67B955-FFE3-4EFE-ABDA-8C34F49838FB}"/>
                </a:ext>
              </a:extLst>
            </p:cNvPr>
            <p:cNvSpPr txBox="1">
              <a:spLocks noChangeAspect="1"/>
            </p:cNvSpPr>
            <p:nvPr/>
          </p:nvSpPr>
          <p:spPr>
            <a:xfrm>
              <a:off x="5357683" y="4954168"/>
              <a:ext cx="1728190" cy="892652"/>
            </a:xfrm>
            <a:prstGeom prst="rect">
              <a:avLst/>
            </a:prstGeom>
            <a:noFill/>
          </p:spPr>
          <p:txBody>
            <a:bodyPr wrap="square" rtlCol="0">
              <a:spAutoFit/>
            </a:bodyPr>
            <a:lstStyle/>
            <a:p>
              <a:pPr algn="ctr"/>
              <a:r>
                <a:rPr lang="nl-BE" b="1" dirty="0"/>
                <a:t>Aantal en kwaliteit argumenten</a:t>
              </a:r>
            </a:p>
          </p:txBody>
        </p:sp>
      </p:grpSp>
      <p:grpSp>
        <p:nvGrpSpPr>
          <p:cNvPr id="19" name="Groep 18">
            <a:extLst>
              <a:ext uri="{FF2B5EF4-FFF2-40B4-BE49-F238E27FC236}">
                <a16:creationId xmlns:a16="http://schemas.microsoft.com/office/drawing/2014/main" id="{542AF810-8497-45BB-841C-82E86A6200AC}"/>
              </a:ext>
            </a:extLst>
          </p:cNvPr>
          <p:cNvGrpSpPr/>
          <p:nvPr/>
        </p:nvGrpSpPr>
        <p:grpSpPr>
          <a:xfrm>
            <a:off x="1763688" y="4072420"/>
            <a:ext cx="2160000" cy="2160000"/>
            <a:chOff x="1449033" y="3885781"/>
            <a:chExt cx="2069469" cy="2088232"/>
          </a:xfrm>
        </p:grpSpPr>
        <p:sp>
          <p:nvSpPr>
            <p:cNvPr id="13" name="Ovaal 12">
              <a:extLst>
                <a:ext uri="{FF2B5EF4-FFF2-40B4-BE49-F238E27FC236}">
                  <a16:creationId xmlns:a16="http://schemas.microsoft.com/office/drawing/2014/main" id="{13A76484-4150-40A9-9859-535F46D8D0F4}"/>
                </a:ext>
              </a:extLst>
            </p:cNvPr>
            <p:cNvSpPr/>
            <p:nvPr/>
          </p:nvSpPr>
          <p:spPr>
            <a:xfrm>
              <a:off x="1449033" y="3885781"/>
              <a:ext cx="2069469" cy="2088232"/>
            </a:xfrm>
            <a:prstGeom prst="ellipse">
              <a:avLst/>
            </a:prstGeom>
            <a:solidFill>
              <a:schemeClr val="accent6">
                <a:lumMod val="60000"/>
                <a:lumOff val="40000"/>
                <a:alpha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8" name="Tekstvak 7">
              <a:extLst>
                <a:ext uri="{FF2B5EF4-FFF2-40B4-BE49-F238E27FC236}">
                  <a16:creationId xmlns:a16="http://schemas.microsoft.com/office/drawing/2014/main" id="{B0E19CBF-925E-4E4E-A860-6305B802842F}"/>
                </a:ext>
              </a:extLst>
            </p:cNvPr>
            <p:cNvSpPr txBox="1"/>
            <p:nvPr/>
          </p:nvSpPr>
          <p:spPr>
            <a:xfrm>
              <a:off x="1727683" y="4559983"/>
              <a:ext cx="1512168" cy="892652"/>
            </a:xfrm>
            <a:prstGeom prst="rect">
              <a:avLst/>
            </a:prstGeom>
            <a:noFill/>
          </p:spPr>
          <p:txBody>
            <a:bodyPr wrap="square" rtlCol="0">
              <a:spAutoFit/>
            </a:bodyPr>
            <a:lstStyle/>
            <a:p>
              <a:pPr algn="ctr"/>
              <a:r>
                <a:rPr lang="nl-BE" b="1" dirty="0"/>
                <a:t>Lange zinnen</a:t>
              </a:r>
            </a:p>
            <a:p>
              <a:pPr algn="ctr"/>
              <a:r>
                <a:rPr lang="nl-BE" b="1" dirty="0"/>
                <a:t>(&gt; 100 karakters)</a:t>
              </a:r>
            </a:p>
          </p:txBody>
        </p:sp>
      </p:grpSp>
    </p:spTree>
    <p:extLst>
      <p:ext uri="{BB962C8B-B14F-4D97-AF65-F5344CB8AC3E}">
        <p14:creationId xmlns:p14="http://schemas.microsoft.com/office/powerpoint/2010/main" val="3991695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457200" y="1340648"/>
            <a:ext cx="8229600" cy="5361459"/>
          </a:xfrm>
        </p:spPr>
        <p:txBody>
          <a:bodyPr>
            <a:normAutofit/>
          </a:bodyPr>
          <a:lstStyle/>
          <a:p>
            <a:pPr marL="0" indent="0">
              <a:buNone/>
            </a:pPr>
            <a:r>
              <a:rPr lang="nl-BE" dirty="0"/>
              <a:t>Specifiek taalgebruik:</a:t>
            </a:r>
            <a:endParaRPr lang="nl-BE" dirty="0">
              <a:solidFill>
                <a:srgbClr val="FF0000"/>
              </a:solidFill>
            </a:endParaRPr>
          </a:p>
          <a:p>
            <a:pPr marL="914400" lvl="3" indent="-457200">
              <a:buFont typeface="+mj-lt"/>
              <a:buAutoNum type="arabicPeriod"/>
            </a:pPr>
            <a:r>
              <a:rPr lang="nl-BE" dirty="0"/>
              <a:t>Organisatie van ideeën binnen elke redenering:</a:t>
            </a:r>
          </a:p>
          <a:p>
            <a:pPr marL="901700" lvl="3" indent="0">
              <a:buNone/>
            </a:pPr>
            <a:r>
              <a:rPr lang="nl-BE" dirty="0"/>
              <a:t>‘</a:t>
            </a:r>
            <a:r>
              <a:rPr lang="nl-BE" b="1" dirty="0"/>
              <a:t>en’, ‘omdat’, ‘daarom’, ‘ook’… </a:t>
            </a:r>
          </a:p>
          <a:p>
            <a:pPr marL="914400" lvl="3" indent="-457200">
              <a:buFont typeface="+mj-lt"/>
              <a:buAutoNum type="arabicPeriod" startAt="2"/>
            </a:pPr>
            <a:r>
              <a:rPr lang="nl-BE" dirty="0"/>
              <a:t>Bevestigende en bekrachtigende uitspraken : </a:t>
            </a:r>
            <a:r>
              <a:rPr lang="nl-BE" b="1" dirty="0"/>
              <a:t>‘Ja’, ‘Oké’, ‘Dat is een goed idee’, ‘Dat is het!’, ‘Ik ga akkoord met …’ </a:t>
            </a:r>
          </a:p>
          <a:p>
            <a:pPr marL="914400" lvl="3" indent="-457200">
              <a:buFont typeface="+mj-lt"/>
              <a:buAutoNum type="arabicPeriod" startAt="2"/>
            </a:pPr>
            <a:r>
              <a:rPr lang="nl-BE" dirty="0"/>
              <a:t>Vragen van leerlingen naar elkaars mening: </a:t>
            </a:r>
            <a:r>
              <a:rPr lang="nl-BE" b="1" dirty="0"/>
              <a:t>‘Wat denk jij?’, ‘En hoe denk jij erover?’, ‘Vind jij ook dat…?’ … </a:t>
            </a:r>
          </a:p>
          <a:p>
            <a:pPr marL="914400" lvl="3" indent="-457200">
              <a:buFont typeface="+mj-lt"/>
              <a:buAutoNum type="arabicPeriod" startAt="2"/>
            </a:pPr>
            <a:r>
              <a:rPr lang="nl-BE" b="1" dirty="0" err="1"/>
              <a:t>Waarom-vragen</a:t>
            </a:r>
            <a:r>
              <a:rPr lang="nl-BE" dirty="0"/>
              <a:t> van leerlingen aan elkaar</a:t>
            </a:r>
          </a:p>
          <a:p>
            <a:pPr marL="914400" lvl="3" indent="-457200">
              <a:buFont typeface="+mj-lt"/>
              <a:buAutoNum type="arabicPeriod" startAt="2"/>
            </a:pPr>
            <a:r>
              <a:rPr lang="nl-BE" dirty="0"/>
              <a:t>Concluderende en samenvattende uitspraken: ‘</a:t>
            </a:r>
            <a:r>
              <a:rPr lang="nl-BE" b="1" dirty="0"/>
              <a:t>Dus …’, ‘Het besluit is …’, ‘Onze conclusie is …’, ‘Wij denken dat …’, ‘We noteren dat …’, ‘Schrijven we op dat …?’</a:t>
            </a:r>
          </a:p>
          <a:p>
            <a:pPr marL="914400" lvl="3" indent="-457200">
              <a:buFont typeface="+mj-lt"/>
              <a:buAutoNum type="arabicPeriod" startAt="2"/>
            </a:pPr>
            <a:r>
              <a:rPr lang="nl-BE" dirty="0"/>
              <a:t>Indicatoren van redeneringsprocessen: </a:t>
            </a:r>
            <a:r>
              <a:rPr lang="nl-BE" b="1" dirty="0"/>
              <a:t>“Ik denk / denk ik …”, “maar (dan)…”, “Ik geloof dat …”, “Volgens mij …”</a:t>
            </a:r>
          </a:p>
        </p:txBody>
      </p:sp>
      <p:grpSp>
        <p:nvGrpSpPr>
          <p:cNvPr id="4" name="Groep 3">
            <a:extLst>
              <a:ext uri="{FF2B5EF4-FFF2-40B4-BE49-F238E27FC236}">
                <a16:creationId xmlns:a16="http://schemas.microsoft.com/office/drawing/2014/main" id="{D3EAC6C9-7586-4BF2-A979-C65CFE49EDA1}"/>
              </a:ext>
            </a:extLst>
          </p:cNvPr>
          <p:cNvGrpSpPr>
            <a:grpSpLocks noChangeAspect="1"/>
          </p:cNvGrpSpPr>
          <p:nvPr/>
        </p:nvGrpSpPr>
        <p:grpSpPr>
          <a:xfrm>
            <a:off x="6835034" y="260648"/>
            <a:ext cx="2308966" cy="2160000"/>
            <a:chOff x="1254180" y="1580774"/>
            <a:chExt cx="2232248" cy="2088232"/>
          </a:xfrm>
        </p:grpSpPr>
        <p:sp>
          <p:nvSpPr>
            <p:cNvPr id="5" name="Ovaal 4">
              <a:extLst>
                <a:ext uri="{FF2B5EF4-FFF2-40B4-BE49-F238E27FC236}">
                  <a16:creationId xmlns:a16="http://schemas.microsoft.com/office/drawing/2014/main" id="{DF7A417E-723C-42D1-BCFF-AE4647EAA851}"/>
                </a:ext>
              </a:extLst>
            </p:cNvPr>
            <p:cNvSpPr/>
            <p:nvPr/>
          </p:nvSpPr>
          <p:spPr>
            <a:xfrm>
              <a:off x="1341022" y="1580774"/>
              <a:ext cx="2069469" cy="2088232"/>
            </a:xfrm>
            <a:prstGeom prst="ellipse">
              <a:avLst/>
            </a:prstGeom>
            <a:solidFill>
              <a:schemeClr val="accent6">
                <a:lumMod val="60000"/>
                <a:lumOff val="40000"/>
                <a:alpha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6" name="Tekstvak 5">
              <a:extLst>
                <a:ext uri="{FF2B5EF4-FFF2-40B4-BE49-F238E27FC236}">
                  <a16:creationId xmlns:a16="http://schemas.microsoft.com/office/drawing/2014/main" id="{675A5722-96C7-4A75-8376-F52BCAA9D655}"/>
                </a:ext>
              </a:extLst>
            </p:cNvPr>
            <p:cNvSpPr txBox="1"/>
            <p:nvPr/>
          </p:nvSpPr>
          <p:spPr>
            <a:xfrm>
              <a:off x="1254180" y="2310626"/>
              <a:ext cx="2232248" cy="646331"/>
            </a:xfrm>
            <a:prstGeom prst="rect">
              <a:avLst/>
            </a:prstGeom>
            <a:noFill/>
          </p:spPr>
          <p:txBody>
            <a:bodyPr wrap="square" rtlCol="0">
              <a:spAutoFit/>
            </a:bodyPr>
            <a:lstStyle/>
            <a:p>
              <a:pPr algn="ctr"/>
              <a:r>
                <a:rPr lang="nl-BE" b="1" dirty="0"/>
                <a:t>Specifiek </a:t>
              </a:r>
            </a:p>
            <a:p>
              <a:pPr algn="ctr"/>
              <a:r>
                <a:rPr lang="nl-BE" b="1" dirty="0"/>
                <a:t>taalgebruik</a:t>
              </a:r>
            </a:p>
          </p:txBody>
        </p:sp>
      </p:grpSp>
      <p:sp>
        <p:nvSpPr>
          <p:cNvPr id="2" name="Tekstvak 1">
            <a:extLst>
              <a:ext uri="{FF2B5EF4-FFF2-40B4-BE49-F238E27FC236}">
                <a16:creationId xmlns:a16="http://schemas.microsoft.com/office/drawing/2014/main" id="{2923B4F5-6AEF-4FEB-8F60-A037E256A442}"/>
              </a:ext>
            </a:extLst>
          </p:cNvPr>
          <p:cNvSpPr txBox="1"/>
          <p:nvPr/>
        </p:nvSpPr>
        <p:spPr>
          <a:xfrm>
            <a:off x="5652120" y="6021288"/>
            <a:ext cx="3240360" cy="292388"/>
          </a:xfrm>
          <a:prstGeom prst="rect">
            <a:avLst/>
          </a:prstGeom>
          <a:noFill/>
        </p:spPr>
        <p:txBody>
          <a:bodyPr wrap="square" rtlCol="0">
            <a:spAutoFit/>
          </a:bodyPr>
          <a:lstStyle/>
          <a:p>
            <a:pPr algn="r"/>
            <a:r>
              <a:rPr lang="nl-BE" sz="1300" dirty="0"/>
              <a:t>(</a:t>
            </a:r>
            <a:r>
              <a:rPr lang="nl-BE" sz="1300" dirty="0" err="1"/>
              <a:t>Rojas</a:t>
            </a:r>
            <a:r>
              <a:rPr lang="nl-BE" sz="1300" dirty="0"/>
              <a:t>-Drummond </a:t>
            </a:r>
            <a:r>
              <a:rPr lang="nl-BE" sz="1300" i="1" dirty="0"/>
              <a:t>et al</a:t>
            </a:r>
            <a:r>
              <a:rPr lang="nl-BE" sz="1300" dirty="0"/>
              <a:t>., 2003)</a:t>
            </a:r>
          </a:p>
        </p:txBody>
      </p:sp>
    </p:spTree>
    <p:extLst>
      <p:ext uri="{BB962C8B-B14F-4D97-AF65-F5344CB8AC3E}">
        <p14:creationId xmlns:p14="http://schemas.microsoft.com/office/powerpoint/2010/main" val="24574639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F8C97F8-D7F1-4BD8-9601-17727620F2E3}"/>
              </a:ext>
            </a:extLst>
          </p:cNvPr>
          <p:cNvSpPr>
            <a:spLocks noGrp="1"/>
          </p:cNvSpPr>
          <p:nvPr>
            <p:ph type="title"/>
          </p:nvPr>
        </p:nvSpPr>
        <p:spPr/>
        <p:txBody>
          <a:bodyPr/>
          <a:lstStyle/>
          <a:p>
            <a:endParaRPr lang="nl-BE" dirty="0"/>
          </a:p>
        </p:txBody>
      </p:sp>
      <p:sp>
        <p:nvSpPr>
          <p:cNvPr id="3" name="Tijdelijke aanduiding voor inhoud 2">
            <a:extLst>
              <a:ext uri="{FF2B5EF4-FFF2-40B4-BE49-F238E27FC236}">
                <a16:creationId xmlns:a16="http://schemas.microsoft.com/office/drawing/2014/main" id="{C66FC031-BACE-4D56-9FD1-54D5C85F513C}"/>
              </a:ext>
            </a:extLst>
          </p:cNvPr>
          <p:cNvSpPr>
            <a:spLocks noGrp="1"/>
          </p:cNvSpPr>
          <p:nvPr>
            <p:ph idx="1"/>
          </p:nvPr>
        </p:nvSpPr>
        <p:spPr/>
        <p:txBody>
          <a:bodyPr/>
          <a:lstStyle/>
          <a:p>
            <a:endParaRPr lang="nl-BE"/>
          </a:p>
        </p:txBody>
      </p:sp>
      <p:sp>
        <p:nvSpPr>
          <p:cNvPr id="4" name="Tekstvak 3">
            <a:extLst>
              <a:ext uri="{FF2B5EF4-FFF2-40B4-BE49-F238E27FC236}">
                <a16:creationId xmlns:a16="http://schemas.microsoft.com/office/drawing/2014/main" id="{955D96F8-3424-4C42-B1F9-84CACDA3CC9F}"/>
              </a:ext>
            </a:extLst>
          </p:cNvPr>
          <p:cNvSpPr txBox="1"/>
          <p:nvPr/>
        </p:nvSpPr>
        <p:spPr>
          <a:xfrm>
            <a:off x="226368" y="82651"/>
            <a:ext cx="3888432" cy="3970318"/>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nl-BE" sz="1200" b="1" dirty="0">
                <a:effectLst/>
                <a:latin typeface="Calibri" panose="020F0502020204030204" pitchFamily="34" charset="0"/>
                <a:ea typeface="Calibri" panose="020F0502020204030204" pitchFamily="34" charset="0"/>
                <a:cs typeface="Times New Roman" panose="02020603050405020304" pitchFamily="18" charset="0"/>
              </a:rPr>
              <a:t>Groepsgesprek 1</a:t>
            </a:r>
            <a:endParaRPr lang="nl-BE" sz="1200" dirty="0">
              <a:effectLst/>
              <a:latin typeface="Calibri" panose="020F0502020204030204" pitchFamily="34" charset="0"/>
              <a:ea typeface="Calibri" panose="020F0502020204030204" pitchFamily="34" charset="0"/>
              <a:cs typeface="Times New Roman" panose="02020603050405020304" pitchFamily="18" charset="0"/>
            </a:endParaRPr>
          </a:p>
          <a:p>
            <a:r>
              <a:rPr lang="nl-BE" sz="1200" dirty="0">
                <a:effectLst/>
                <a:latin typeface="Calibri" panose="020F0502020204030204" pitchFamily="34" charset="0"/>
                <a:ea typeface="Calibri" panose="020F0502020204030204" pitchFamily="34" charset="0"/>
                <a:cs typeface="Times New Roman" panose="02020603050405020304" pitchFamily="18" charset="0"/>
              </a:rPr>
              <a:t>Paola: </a:t>
            </a:r>
            <a:r>
              <a:rPr lang="nl-BE" sz="1200" dirty="0">
                <a:effectLst/>
                <a:highlight>
                  <a:srgbClr val="C0C0C0"/>
                </a:highlight>
                <a:latin typeface="Calibri" panose="020F0502020204030204" pitchFamily="34" charset="0"/>
                <a:ea typeface="Calibri" panose="020F0502020204030204" pitchFamily="34" charset="0"/>
                <a:cs typeface="Times New Roman" panose="02020603050405020304" pitchFamily="18" charset="0"/>
              </a:rPr>
              <a:t>De kater loopt 100 kilometer.. duizend kilometer achter zijn baasje aan.</a:t>
            </a:r>
          </a:p>
          <a:p>
            <a:r>
              <a:rPr lang="nl-BE" sz="1200" dirty="0" err="1">
                <a:effectLst/>
                <a:latin typeface="Calibri" panose="020F0502020204030204" pitchFamily="34" charset="0"/>
                <a:ea typeface="Calibri" panose="020F0502020204030204" pitchFamily="34" charset="0"/>
                <a:cs typeface="Times New Roman" panose="02020603050405020304" pitchFamily="18" charset="0"/>
              </a:rPr>
              <a:t>Noë</a:t>
            </a:r>
            <a:r>
              <a:rPr lang="nl-BE" sz="1200" dirty="0">
                <a:effectLst/>
                <a:latin typeface="Calibri" panose="020F0502020204030204" pitchFamily="34" charset="0"/>
                <a:ea typeface="Calibri" panose="020F0502020204030204" pitchFamily="34" charset="0"/>
                <a:cs typeface="Times New Roman" panose="02020603050405020304" pitchFamily="18" charset="0"/>
              </a:rPr>
              <a:t>: </a:t>
            </a:r>
            <a:r>
              <a:rPr lang="nl-BE" sz="1200" dirty="0">
                <a:effectLst/>
                <a:highlight>
                  <a:srgbClr val="C0C0C0"/>
                </a:highlight>
                <a:latin typeface="Calibri" panose="020F0502020204030204" pitchFamily="34" charset="0"/>
                <a:ea typeface="Calibri" panose="020F0502020204030204" pitchFamily="34" charset="0"/>
                <a:cs typeface="Times New Roman" panose="02020603050405020304" pitchFamily="18" charset="0"/>
              </a:rPr>
              <a:t>Ik denk aan, dat die achter zijn baasje aanloopt en dat die gewoon.. ja sterft.</a:t>
            </a:r>
          </a:p>
          <a:p>
            <a:r>
              <a:rPr lang="nl-BE" sz="1200" dirty="0" err="1">
                <a:effectLst/>
                <a:latin typeface="Calibri" panose="020F0502020204030204" pitchFamily="34" charset="0"/>
                <a:ea typeface="Calibri" panose="020F0502020204030204" pitchFamily="34" charset="0"/>
                <a:cs typeface="Times New Roman" panose="02020603050405020304" pitchFamily="18" charset="0"/>
              </a:rPr>
              <a:t>Sadet</a:t>
            </a:r>
            <a:r>
              <a:rPr lang="nl-BE" sz="1200" dirty="0">
                <a:effectLst/>
                <a:highlight>
                  <a:srgbClr val="00FFFF"/>
                </a:highlight>
                <a:latin typeface="Calibri" panose="020F0502020204030204" pitchFamily="34" charset="0"/>
                <a:ea typeface="Calibri" panose="020F0502020204030204" pitchFamily="34" charset="0"/>
                <a:cs typeface="Times New Roman" panose="02020603050405020304" pitchFamily="18" charset="0"/>
              </a:rPr>
              <a:t>: Is iedereen akkoord</a:t>
            </a:r>
            <a:r>
              <a:rPr lang="nl-BE" sz="1200" dirty="0">
                <a:effectLst/>
                <a:highlight>
                  <a:srgbClr val="A2F8FC"/>
                </a:highlight>
                <a:latin typeface="Calibri" panose="020F0502020204030204" pitchFamily="34" charset="0"/>
                <a:ea typeface="Calibri" panose="020F0502020204030204" pitchFamily="34" charset="0"/>
                <a:cs typeface="Times New Roman" panose="02020603050405020304" pitchFamily="18" charset="0"/>
              </a:rPr>
              <a:t>?</a:t>
            </a:r>
          </a:p>
          <a:p>
            <a:r>
              <a:rPr lang="nl-BE" sz="1200" dirty="0">
                <a:effectLst/>
                <a:latin typeface="Calibri" panose="020F0502020204030204" pitchFamily="34" charset="0"/>
                <a:ea typeface="Calibri" panose="020F0502020204030204" pitchFamily="34" charset="0"/>
                <a:cs typeface="Times New Roman" panose="02020603050405020304" pitchFamily="18" charset="0"/>
              </a:rPr>
              <a:t>Paola</a:t>
            </a:r>
            <a:r>
              <a:rPr lang="nl-BE" sz="1200" dirty="0">
                <a:effectLst/>
                <a:highlight>
                  <a:srgbClr val="FF00FF"/>
                </a:highlight>
                <a:latin typeface="Calibri" panose="020F0502020204030204" pitchFamily="34" charset="0"/>
                <a:ea typeface="Calibri" panose="020F0502020204030204" pitchFamily="34" charset="0"/>
                <a:cs typeface="Times New Roman" panose="02020603050405020304" pitchFamily="18" charset="0"/>
              </a:rPr>
              <a:t>: Ja, </a:t>
            </a:r>
            <a:r>
              <a:rPr lang="nl-BE" sz="1200" dirty="0">
                <a:effectLst/>
                <a:highlight>
                  <a:srgbClr val="00FFFF"/>
                </a:highlight>
                <a:latin typeface="Calibri" panose="020F0502020204030204" pitchFamily="34" charset="0"/>
                <a:ea typeface="Calibri" panose="020F0502020204030204" pitchFamily="34" charset="0"/>
                <a:cs typeface="Times New Roman" panose="02020603050405020304" pitchFamily="18" charset="0"/>
              </a:rPr>
              <a:t>waarom denk je dat?</a:t>
            </a:r>
          </a:p>
          <a:p>
            <a:r>
              <a:rPr lang="nl-BE" sz="1200" dirty="0" err="1">
                <a:effectLst/>
                <a:latin typeface="Calibri" panose="020F0502020204030204" pitchFamily="34" charset="0"/>
                <a:ea typeface="Calibri" panose="020F0502020204030204" pitchFamily="34" charset="0"/>
                <a:cs typeface="Times New Roman" panose="02020603050405020304" pitchFamily="18" charset="0"/>
              </a:rPr>
              <a:t>Sadet</a:t>
            </a:r>
            <a:r>
              <a:rPr lang="nl-BE" sz="1200" dirty="0">
                <a:effectLst/>
                <a:latin typeface="Calibri" panose="020F0502020204030204" pitchFamily="34" charset="0"/>
                <a:ea typeface="Calibri" panose="020F0502020204030204" pitchFamily="34" charset="0"/>
                <a:cs typeface="Times New Roman" panose="02020603050405020304" pitchFamily="18" charset="0"/>
              </a:rPr>
              <a:t>: </a:t>
            </a:r>
            <a:r>
              <a:rPr lang="nl-BE" sz="1200" dirty="0">
                <a:effectLst/>
                <a:highlight>
                  <a:srgbClr val="00FF00"/>
                </a:highlight>
                <a:latin typeface="Calibri" panose="020F0502020204030204" pitchFamily="34" charset="0"/>
                <a:ea typeface="Calibri" panose="020F0502020204030204" pitchFamily="34" charset="0"/>
                <a:cs typeface="Times New Roman" panose="02020603050405020304" pitchFamily="18" charset="0"/>
              </a:rPr>
              <a:t>Ja, want die kater. Die lijkt verdrietig, dus die lijkt erop. </a:t>
            </a:r>
            <a:r>
              <a:rPr lang="nl-BE" sz="1200" dirty="0">
                <a:effectLst/>
                <a:highlight>
                  <a:srgbClr val="00FFFF"/>
                </a:highlight>
                <a:latin typeface="Calibri" panose="020F0502020204030204" pitchFamily="34" charset="0"/>
                <a:ea typeface="Calibri" panose="020F0502020204030204" pitchFamily="34" charset="0"/>
                <a:cs typeface="Times New Roman" panose="02020603050405020304" pitchFamily="18" charset="0"/>
              </a:rPr>
              <a:t>En jij?</a:t>
            </a:r>
          </a:p>
          <a:p>
            <a:r>
              <a:rPr lang="nl-BE" sz="1200" dirty="0">
                <a:effectLst/>
                <a:latin typeface="Calibri" panose="020F0502020204030204" pitchFamily="34" charset="0"/>
                <a:ea typeface="Calibri" panose="020F0502020204030204" pitchFamily="34" charset="0"/>
                <a:cs typeface="Times New Roman" panose="02020603050405020304" pitchFamily="18" charset="0"/>
              </a:rPr>
              <a:t>Paola: </a:t>
            </a:r>
            <a:r>
              <a:rPr lang="nl-BE" sz="1200" dirty="0">
                <a:effectLst/>
                <a:highlight>
                  <a:srgbClr val="FF00FF"/>
                </a:highlight>
                <a:latin typeface="Calibri" panose="020F0502020204030204" pitchFamily="34" charset="0"/>
                <a:ea typeface="Calibri" panose="020F0502020204030204" pitchFamily="34" charset="0"/>
                <a:cs typeface="Times New Roman" panose="02020603050405020304" pitchFamily="18" charset="0"/>
              </a:rPr>
              <a:t>Ja, ik ben akkoord.</a:t>
            </a:r>
            <a:r>
              <a:rPr lang="nl-BE" sz="1200" dirty="0">
                <a:effectLst/>
                <a:highlight>
                  <a:srgbClr val="A2F8FC"/>
                </a:highlight>
                <a:latin typeface="Calibri" panose="020F0502020204030204" pitchFamily="34" charset="0"/>
                <a:ea typeface="Calibri" panose="020F0502020204030204" pitchFamily="34" charset="0"/>
                <a:cs typeface="Times New Roman" panose="02020603050405020304" pitchFamily="18" charset="0"/>
              </a:rPr>
              <a:t> </a:t>
            </a:r>
            <a:r>
              <a:rPr lang="nl-BE" sz="1200" dirty="0">
                <a:effectLst/>
                <a:highlight>
                  <a:srgbClr val="00FF00"/>
                </a:highlight>
                <a:latin typeface="Calibri" panose="020F0502020204030204" pitchFamily="34" charset="0"/>
                <a:ea typeface="Calibri" panose="020F0502020204030204" pitchFamily="34" charset="0"/>
                <a:cs typeface="Times New Roman" panose="02020603050405020304" pitchFamily="18" charset="0"/>
              </a:rPr>
              <a:t>Want het lijkt dat die katertje heel moe en oud is. Zo vind ik</a:t>
            </a:r>
            <a:r>
              <a:rPr lang="nl-BE" sz="1200" dirty="0">
                <a:effectLst/>
                <a:latin typeface="Calibri" panose="020F0502020204030204" pitchFamily="34" charset="0"/>
                <a:ea typeface="Calibri" panose="020F0502020204030204" pitchFamily="34" charset="0"/>
                <a:cs typeface="Times New Roman" panose="02020603050405020304" pitchFamily="18" charset="0"/>
              </a:rPr>
              <a:t>. </a:t>
            </a:r>
            <a:r>
              <a:rPr lang="nl-BE" sz="1200" dirty="0" err="1">
                <a:effectLst/>
                <a:highlight>
                  <a:srgbClr val="FF00FF"/>
                </a:highlight>
                <a:latin typeface="Calibri" panose="020F0502020204030204" pitchFamily="34" charset="0"/>
                <a:ea typeface="Calibri" panose="020F0502020204030204" pitchFamily="34" charset="0"/>
                <a:cs typeface="Times New Roman" panose="02020603050405020304" pitchFamily="18" charset="0"/>
              </a:rPr>
              <a:t>Oke</a:t>
            </a:r>
            <a:r>
              <a:rPr lang="nl-BE" sz="1200" dirty="0">
                <a:effectLst/>
                <a:highlight>
                  <a:srgbClr val="00FFFF"/>
                </a:highlight>
                <a:latin typeface="Calibri" panose="020F0502020204030204" pitchFamily="34" charset="0"/>
                <a:ea typeface="Calibri" panose="020F0502020204030204" pitchFamily="34" charset="0"/>
                <a:cs typeface="Times New Roman" panose="02020603050405020304" pitchFamily="18" charset="0"/>
              </a:rPr>
              <a:t>, maar </a:t>
            </a:r>
            <a:r>
              <a:rPr lang="nl-BE" sz="1200" dirty="0" err="1">
                <a:effectLst/>
                <a:highlight>
                  <a:srgbClr val="00FFFF"/>
                </a:highlight>
                <a:latin typeface="Calibri" panose="020F0502020204030204" pitchFamily="34" charset="0"/>
                <a:ea typeface="Calibri" panose="020F0502020204030204" pitchFamily="34" charset="0"/>
                <a:cs typeface="Times New Roman" panose="02020603050405020304" pitchFamily="18" charset="0"/>
              </a:rPr>
              <a:t>Sadet</a:t>
            </a:r>
            <a:r>
              <a:rPr lang="nl-BE" sz="1200" dirty="0">
                <a:effectLst/>
                <a:highlight>
                  <a:srgbClr val="00FFFF"/>
                </a:highlight>
                <a:latin typeface="Calibri" panose="020F0502020204030204" pitchFamily="34" charset="0"/>
                <a:ea typeface="Calibri" panose="020F0502020204030204" pitchFamily="34" charset="0"/>
                <a:cs typeface="Times New Roman" panose="02020603050405020304" pitchFamily="18" charset="0"/>
              </a:rPr>
              <a:t> wat denkt gij?</a:t>
            </a:r>
            <a:endParaRPr lang="nl-BE" sz="1200" dirty="0">
              <a:effectLst/>
              <a:latin typeface="Calibri" panose="020F0502020204030204" pitchFamily="34" charset="0"/>
              <a:ea typeface="Calibri" panose="020F0502020204030204" pitchFamily="34" charset="0"/>
              <a:cs typeface="Times New Roman" panose="02020603050405020304" pitchFamily="18" charset="0"/>
            </a:endParaRPr>
          </a:p>
          <a:p>
            <a:r>
              <a:rPr lang="nl-BE" sz="1200" dirty="0" err="1">
                <a:effectLst/>
                <a:latin typeface="Calibri" panose="020F0502020204030204" pitchFamily="34" charset="0"/>
                <a:ea typeface="Calibri" panose="020F0502020204030204" pitchFamily="34" charset="0"/>
                <a:cs typeface="Times New Roman" panose="02020603050405020304" pitchFamily="18" charset="0"/>
              </a:rPr>
              <a:t>Sadet</a:t>
            </a:r>
            <a:r>
              <a:rPr lang="nl-BE" sz="1200" dirty="0">
                <a:effectLst/>
                <a:latin typeface="Calibri" panose="020F0502020204030204" pitchFamily="34" charset="0"/>
                <a:ea typeface="Calibri" panose="020F0502020204030204" pitchFamily="34" charset="0"/>
                <a:cs typeface="Times New Roman" panose="02020603050405020304" pitchFamily="18" charset="0"/>
              </a:rPr>
              <a:t>: Ik. </a:t>
            </a:r>
            <a:r>
              <a:rPr lang="nl-BE" sz="12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Moet ik nu dezelfde mening als net geven?</a:t>
            </a:r>
          </a:p>
          <a:p>
            <a:r>
              <a:rPr lang="nl-BE" sz="1200" dirty="0" err="1">
                <a:effectLst/>
                <a:latin typeface="Calibri" panose="020F0502020204030204" pitchFamily="34" charset="0"/>
                <a:ea typeface="Calibri" panose="020F0502020204030204" pitchFamily="34" charset="0"/>
                <a:cs typeface="Times New Roman" panose="02020603050405020304" pitchFamily="18" charset="0"/>
              </a:rPr>
              <a:t>Noë</a:t>
            </a:r>
            <a:r>
              <a:rPr lang="nl-BE" sz="1200" dirty="0">
                <a:effectLst/>
                <a:latin typeface="Calibri" panose="020F0502020204030204" pitchFamily="34" charset="0"/>
                <a:ea typeface="Calibri" panose="020F0502020204030204" pitchFamily="34" charset="0"/>
                <a:cs typeface="Times New Roman" panose="02020603050405020304" pitchFamily="18" charset="0"/>
              </a:rPr>
              <a:t>: </a:t>
            </a:r>
            <a:r>
              <a:rPr lang="nl-BE" sz="12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Nee. Gij moet nu denken aan wat dat gij </a:t>
            </a:r>
            <a:r>
              <a:rPr lang="nl-BE" sz="1200" dirty="0" err="1">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sebiet</a:t>
            </a:r>
            <a:r>
              <a:rPr lang="nl-BE" sz="12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 als ge die titel leest.</a:t>
            </a:r>
          </a:p>
          <a:p>
            <a:r>
              <a:rPr lang="nl-BE" sz="1200" dirty="0" err="1">
                <a:effectLst/>
                <a:latin typeface="Calibri" panose="020F0502020204030204" pitchFamily="34" charset="0"/>
                <a:ea typeface="Calibri" panose="020F0502020204030204" pitchFamily="34" charset="0"/>
                <a:cs typeface="Times New Roman" panose="02020603050405020304" pitchFamily="18" charset="0"/>
              </a:rPr>
              <a:t>Sadet</a:t>
            </a:r>
            <a:r>
              <a:rPr lang="nl-BE" sz="1200" dirty="0">
                <a:effectLst/>
                <a:latin typeface="Calibri" panose="020F0502020204030204" pitchFamily="34" charset="0"/>
                <a:ea typeface="Calibri" panose="020F0502020204030204" pitchFamily="34" charset="0"/>
                <a:cs typeface="Times New Roman" panose="02020603050405020304" pitchFamily="18" charset="0"/>
              </a:rPr>
              <a:t>: </a:t>
            </a:r>
            <a:r>
              <a:rPr lang="nl-BE" sz="1200" dirty="0">
                <a:effectLst/>
                <a:highlight>
                  <a:srgbClr val="C0C0C0"/>
                </a:highlight>
                <a:latin typeface="Calibri" panose="020F0502020204030204" pitchFamily="34" charset="0"/>
                <a:ea typeface="Calibri" panose="020F0502020204030204" pitchFamily="34" charset="0"/>
                <a:cs typeface="Times New Roman" panose="02020603050405020304" pitchFamily="18" charset="0"/>
              </a:rPr>
              <a:t>Ik denk dat die kater haar baasje kwijt heeft</a:t>
            </a:r>
            <a:r>
              <a:rPr lang="nl-BE" sz="1200" dirty="0">
                <a:effectLst/>
                <a:latin typeface="Calibri" panose="020F0502020204030204" pitchFamily="34" charset="0"/>
                <a:ea typeface="Calibri" panose="020F0502020204030204" pitchFamily="34" charset="0"/>
                <a:cs typeface="Times New Roman" panose="02020603050405020304" pitchFamily="18" charset="0"/>
              </a:rPr>
              <a:t>. </a:t>
            </a:r>
            <a:r>
              <a:rPr lang="nl-BE" sz="1200" dirty="0" err="1">
                <a:effectLst/>
                <a:latin typeface="Calibri" panose="020F0502020204030204" pitchFamily="34" charset="0"/>
                <a:ea typeface="Calibri" panose="020F0502020204030204" pitchFamily="34" charset="0"/>
                <a:cs typeface="Times New Roman" panose="02020603050405020304" pitchFamily="18" charset="0"/>
              </a:rPr>
              <a:t>Euhm</a:t>
            </a:r>
            <a:r>
              <a:rPr lang="nl-BE" sz="1200" dirty="0">
                <a:effectLst/>
                <a:latin typeface="Calibri" panose="020F0502020204030204" pitchFamily="34" charset="0"/>
                <a:ea typeface="Calibri" panose="020F0502020204030204" pitchFamily="34" charset="0"/>
                <a:cs typeface="Times New Roman" panose="02020603050405020304" pitchFamily="18" charset="0"/>
              </a:rPr>
              <a:t>. (…)</a:t>
            </a:r>
          </a:p>
          <a:p>
            <a:r>
              <a:rPr lang="nl-BE" sz="1200" dirty="0">
                <a:effectLst/>
                <a:latin typeface="Calibri" panose="020F0502020204030204" pitchFamily="34" charset="0"/>
                <a:ea typeface="Calibri" panose="020F0502020204030204" pitchFamily="34" charset="0"/>
                <a:cs typeface="Times New Roman" panose="02020603050405020304" pitchFamily="18" charset="0"/>
              </a:rPr>
              <a:t>Paola</a:t>
            </a:r>
            <a:r>
              <a:rPr lang="nl-BE" sz="1200" dirty="0">
                <a:effectLst/>
                <a:highlight>
                  <a:srgbClr val="00FFFF"/>
                </a:highlight>
                <a:latin typeface="Calibri" panose="020F0502020204030204" pitchFamily="34" charset="0"/>
                <a:ea typeface="Calibri" panose="020F0502020204030204" pitchFamily="34" charset="0"/>
                <a:cs typeface="Times New Roman" panose="02020603050405020304" pitchFamily="18" charset="0"/>
              </a:rPr>
              <a:t>: Is iedereen akkoord? Waarom denk je dat?</a:t>
            </a:r>
          </a:p>
          <a:p>
            <a:r>
              <a:rPr lang="nl-BE" sz="1200" dirty="0" err="1">
                <a:effectLst/>
                <a:latin typeface="Calibri" panose="020F0502020204030204" pitchFamily="34" charset="0"/>
                <a:ea typeface="Calibri" panose="020F0502020204030204" pitchFamily="34" charset="0"/>
                <a:cs typeface="Times New Roman" panose="02020603050405020304" pitchFamily="18" charset="0"/>
              </a:rPr>
              <a:t>Noë</a:t>
            </a:r>
            <a:r>
              <a:rPr lang="nl-BE" sz="1200" dirty="0">
                <a:effectLst/>
                <a:latin typeface="Calibri" panose="020F0502020204030204" pitchFamily="34" charset="0"/>
                <a:ea typeface="Calibri" panose="020F0502020204030204" pitchFamily="34" charset="0"/>
                <a:cs typeface="Times New Roman" panose="02020603050405020304" pitchFamily="18" charset="0"/>
              </a:rPr>
              <a:t>: </a:t>
            </a:r>
            <a:r>
              <a:rPr lang="nl-BE" sz="1200" dirty="0">
                <a:effectLst/>
                <a:highlight>
                  <a:srgbClr val="FF00FF"/>
                </a:highlight>
                <a:latin typeface="Calibri" panose="020F0502020204030204" pitchFamily="34" charset="0"/>
                <a:ea typeface="Calibri" panose="020F0502020204030204" pitchFamily="34" charset="0"/>
                <a:cs typeface="Times New Roman" panose="02020603050405020304" pitchFamily="18" charset="0"/>
              </a:rPr>
              <a:t>Ja, het klopt wel wat dat </a:t>
            </a:r>
            <a:r>
              <a:rPr lang="nl-BE" sz="1200" dirty="0" err="1">
                <a:effectLst/>
                <a:highlight>
                  <a:srgbClr val="FF00FF"/>
                </a:highlight>
                <a:latin typeface="Calibri" panose="020F0502020204030204" pitchFamily="34" charset="0"/>
                <a:ea typeface="Calibri" panose="020F0502020204030204" pitchFamily="34" charset="0"/>
                <a:cs typeface="Times New Roman" panose="02020603050405020304" pitchFamily="18" charset="0"/>
              </a:rPr>
              <a:t>Sadet</a:t>
            </a:r>
            <a:r>
              <a:rPr lang="nl-BE" sz="1200" dirty="0">
                <a:effectLst/>
                <a:highlight>
                  <a:srgbClr val="FF00FF"/>
                </a:highlight>
                <a:latin typeface="Calibri" panose="020F0502020204030204" pitchFamily="34" charset="0"/>
                <a:ea typeface="Calibri" panose="020F0502020204030204" pitchFamily="34" charset="0"/>
                <a:cs typeface="Times New Roman" panose="02020603050405020304" pitchFamily="18" charset="0"/>
              </a:rPr>
              <a:t> zegt. </a:t>
            </a:r>
            <a:r>
              <a:rPr lang="nl-BE" sz="1200" dirty="0">
                <a:effectLst/>
                <a:highlight>
                  <a:srgbClr val="00FF00"/>
                </a:highlight>
                <a:latin typeface="Calibri" panose="020F0502020204030204" pitchFamily="34" charset="0"/>
                <a:ea typeface="Calibri" panose="020F0502020204030204" pitchFamily="34" charset="0"/>
                <a:cs typeface="Times New Roman" panose="02020603050405020304" pitchFamily="18" charset="0"/>
              </a:rPr>
              <a:t>Als een kater 1000 kilometer achter een baasje aanloopt. Staat ook in de titel. Kater loopt achter baasje. Dan weet ge toch dat de kater achter het baasje loopt</a:t>
            </a:r>
            <a:endParaRPr lang="nl-BE" sz="1200" dirty="0">
              <a:highlight>
                <a:srgbClr val="00FF00"/>
              </a:highlight>
            </a:endParaRPr>
          </a:p>
        </p:txBody>
      </p:sp>
      <p:sp>
        <p:nvSpPr>
          <p:cNvPr id="6" name="Tekstvak 5">
            <a:extLst>
              <a:ext uri="{FF2B5EF4-FFF2-40B4-BE49-F238E27FC236}">
                <a16:creationId xmlns:a16="http://schemas.microsoft.com/office/drawing/2014/main" id="{68B83784-B0D5-42FD-8C3F-7288574BEE31}"/>
              </a:ext>
            </a:extLst>
          </p:cNvPr>
          <p:cNvSpPr txBox="1"/>
          <p:nvPr/>
        </p:nvSpPr>
        <p:spPr>
          <a:xfrm>
            <a:off x="4602306" y="82651"/>
            <a:ext cx="4572000" cy="6786473"/>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nSpc>
                <a:spcPct val="107000"/>
              </a:lnSpc>
            </a:pPr>
            <a:r>
              <a:rPr lang="nl-BE" sz="1100" b="1" dirty="0">
                <a:effectLst/>
                <a:latin typeface="Calibri" panose="020F0502020204030204" pitchFamily="34" charset="0"/>
                <a:ea typeface="Calibri" panose="020F0502020204030204" pitchFamily="34" charset="0"/>
                <a:cs typeface="Times New Roman" panose="02020603050405020304" pitchFamily="18" charset="0"/>
              </a:rPr>
              <a:t>Groepsgesprek 2</a:t>
            </a:r>
            <a:endParaRPr lang="nl-BE"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nl-BE" sz="1100" dirty="0">
                <a:effectLst/>
                <a:latin typeface="Calibri" panose="020F0502020204030204" pitchFamily="34" charset="0"/>
                <a:ea typeface="Calibri" panose="020F0502020204030204" pitchFamily="34" charset="0"/>
                <a:cs typeface="Times New Roman" panose="02020603050405020304" pitchFamily="18" charset="0"/>
              </a:rPr>
              <a:t>Paola: Nummertje 1 pakken. A3. A3 nummertje…</a:t>
            </a:r>
          </a:p>
          <a:p>
            <a:pPr>
              <a:lnSpc>
                <a:spcPct val="107000"/>
              </a:lnSpc>
            </a:pPr>
            <a:r>
              <a:rPr lang="nl-BE" sz="1100" dirty="0" err="1">
                <a:effectLst/>
                <a:latin typeface="Calibri" panose="020F0502020204030204" pitchFamily="34" charset="0"/>
                <a:ea typeface="Calibri" panose="020F0502020204030204" pitchFamily="34" charset="0"/>
                <a:cs typeface="Times New Roman" panose="02020603050405020304" pitchFamily="18" charset="0"/>
              </a:rPr>
              <a:t>Sadet</a:t>
            </a:r>
            <a:r>
              <a:rPr lang="nl-BE" sz="1100" dirty="0">
                <a:effectLst/>
                <a:latin typeface="Calibri" panose="020F0502020204030204" pitchFamily="34" charset="0"/>
                <a:ea typeface="Calibri" panose="020F0502020204030204" pitchFamily="34" charset="0"/>
                <a:cs typeface="Times New Roman" panose="02020603050405020304" pitchFamily="18" charset="0"/>
              </a:rPr>
              <a:t>: dat is nummertje 1 hé? Ja. Mag ik eens?</a:t>
            </a:r>
          </a:p>
          <a:p>
            <a:pPr>
              <a:lnSpc>
                <a:spcPct val="107000"/>
              </a:lnSpc>
            </a:pPr>
            <a:r>
              <a:rPr lang="nl-BE" sz="1100" dirty="0">
                <a:effectLst/>
                <a:latin typeface="Calibri" panose="020F0502020204030204" pitchFamily="34" charset="0"/>
                <a:ea typeface="Calibri" panose="020F0502020204030204" pitchFamily="34" charset="0"/>
                <a:cs typeface="Times New Roman" panose="02020603050405020304" pitchFamily="18" charset="0"/>
              </a:rPr>
              <a:t>Paola: </a:t>
            </a:r>
            <a:r>
              <a:rPr lang="nl-BE" sz="1100" dirty="0">
                <a:effectLst/>
                <a:highlight>
                  <a:srgbClr val="C0C0C0"/>
                </a:highlight>
                <a:latin typeface="Calibri" panose="020F0502020204030204" pitchFamily="34" charset="0"/>
                <a:ea typeface="Calibri" panose="020F0502020204030204" pitchFamily="34" charset="0"/>
                <a:cs typeface="Times New Roman" panose="02020603050405020304" pitchFamily="18" charset="0"/>
              </a:rPr>
              <a:t>A… A5 nummer… Nummertje 6 hé?</a:t>
            </a:r>
          </a:p>
          <a:p>
            <a:pPr>
              <a:lnSpc>
                <a:spcPct val="107000"/>
              </a:lnSpc>
            </a:pPr>
            <a:r>
              <a:rPr lang="nl-BE" sz="1100" dirty="0" err="1">
                <a:effectLst/>
                <a:latin typeface="Calibri" panose="020F0502020204030204" pitchFamily="34" charset="0"/>
                <a:ea typeface="Calibri" panose="020F0502020204030204" pitchFamily="34" charset="0"/>
                <a:cs typeface="Times New Roman" panose="02020603050405020304" pitchFamily="18" charset="0"/>
              </a:rPr>
              <a:t>Sadet</a:t>
            </a:r>
            <a:r>
              <a:rPr lang="nl-BE" sz="1100" dirty="0">
                <a:effectLst/>
                <a:latin typeface="Calibri" panose="020F0502020204030204" pitchFamily="34" charset="0"/>
                <a:ea typeface="Calibri" panose="020F0502020204030204" pitchFamily="34" charset="0"/>
                <a:cs typeface="Times New Roman" panose="02020603050405020304" pitchFamily="18" charset="0"/>
              </a:rPr>
              <a:t>: Mag ik zien?</a:t>
            </a:r>
          </a:p>
          <a:p>
            <a:pPr>
              <a:lnSpc>
                <a:spcPct val="107000"/>
              </a:lnSpc>
            </a:pPr>
            <a:r>
              <a:rPr lang="nl-BE" sz="1100" dirty="0">
                <a:effectLst/>
                <a:latin typeface="Calibri" panose="020F0502020204030204" pitchFamily="34" charset="0"/>
                <a:ea typeface="Calibri" panose="020F0502020204030204" pitchFamily="34" charset="0"/>
                <a:cs typeface="Times New Roman" panose="02020603050405020304" pitchFamily="18" charset="0"/>
              </a:rPr>
              <a:t>Paola: </a:t>
            </a:r>
            <a:r>
              <a:rPr lang="nl-BE" sz="1100" dirty="0">
                <a:effectLst/>
                <a:highlight>
                  <a:srgbClr val="C0C0C0"/>
                </a:highlight>
                <a:latin typeface="Calibri" panose="020F0502020204030204" pitchFamily="34" charset="0"/>
                <a:ea typeface="Calibri" panose="020F0502020204030204" pitchFamily="34" charset="0"/>
                <a:cs typeface="Times New Roman" panose="02020603050405020304" pitchFamily="18" charset="0"/>
              </a:rPr>
              <a:t>A5 dat is toch nummertje 6</a:t>
            </a:r>
            <a:r>
              <a:rPr lang="nl-BE" sz="1100" dirty="0">
                <a:effectLst/>
                <a:latin typeface="Calibri" panose="020F0502020204030204" pitchFamily="34" charset="0"/>
                <a:ea typeface="Calibri" panose="020F0502020204030204" pitchFamily="34" charset="0"/>
                <a:cs typeface="Times New Roman" panose="02020603050405020304" pitchFamily="18" charset="0"/>
              </a:rPr>
              <a:t>?</a:t>
            </a:r>
          </a:p>
          <a:p>
            <a:pPr>
              <a:lnSpc>
                <a:spcPct val="107000"/>
              </a:lnSpc>
            </a:pPr>
            <a:r>
              <a:rPr lang="nl-BE" sz="1100" dirty="0" err="1">
                <a:effectLst/>
                <a:latin typeface="Calibri" panose="020F0502020204030204" pitchFamily="34" charset="0"/>
                <a:ea typeface="Calibri" panose="020F0502020204030204" pitchFamily="34" charset="0"/>
                <a:cs typeface="Times New Roman" panose="02020603050405020304" pitchFamily="18" charset="0"/>
              </a:rPr>
              <a:t>Sadet</a:t>
            </a:r>
            <a:r>
              <a:rPr lang="nl-BE" sz="1100" dirty="0">
                <a:effectLst/>
                <a:highlight>
                  <a:srgbClr val="FF0000"/>
                </a:highlight>
                <a:latin typeface="Calibri" panose="020F0502020204030204" pitchFamily="34" charset="0"/>
                <a:ea typeface="Calibri" panose="020F0502020204030204" pitchFamily="34" charset="0"/>
                <a:cs typeface="Times New Roman" panose="02020603050405020304" pitchFamily="18" charset="0"/>
              </a:rPr>
              <a:t>: dat kan niet maar, huh?</a:t>
            </a:r>
          </a:p>
          <a:p>
            <a:pPr>
              <a:lnSpc>
                <a:spcPct val="107000"/>
              </a:lnSpc>
            </a:pPr>
            <a:r>
              <a:rPr lang="nl-BE" sz="1100" dirty="0">
                <a:effectLst/>
                <a:latin typeface="Calibri" panose="020F0502020204030204" pitchFamily="34" charset="0"/>
                <a:ea typeface="Calibri" panose="020F0502020204030204" pitchFamily="34" charset="0"/>
                <a:cs typeface="Times New Roman" panose="02020603050405020304" pitchFamily="18" charset="0"/>
              </a:rPr>
              <a:t>Paola: A5. </a:t>
            </a:r>
            <a:r>
              <a:rPr lang="nl-BE" sz="1100" dirty="0">
                <a:effectLst/>
                <a:highlight>
                  <a:srgbClr val="00FF00"/>
                </a:highlight>
                <a:latin typeface="Calibri" panose="020F0502020204030204" pitchFamily="34" charset="0"/>
                <a:ea typeface="Calibri" panose="020F0502020204030204" pitchFamily="34" charset="0"/>
                <a:cs typeface="Times New Roman" panose="02020603050405020304" pitchFamily="18" charset="0"/>
              </a:rPr>
              <a:t>Kijk hoeveel er zijn en kijk hier.</a:t>
            </a:r>
          </a:p>
          <a:p>
            <a:pPr>
              <a:lnSpc>
                <a:spcPct val="107000"/>
              </a:lnSpc>
            </a:pPr>
            <a:r>
              <a:rPr lang="nl-BE" sz="1100" dirty="0" err="1">
                <a:effectLst/>
                <a:latin typeface="Calibri" panose="020F0502020204030204" pitchFamily="34" charset="0"/>
                <a:ea typeface="Calibri" panose="020F0502020204030204" pitchFamily="34" charset="0"/>
                <a:cs typeface="Times New Roman" panose="02020603050405020304" pitchFamily="18" charset="0"/>
              </a:rPr>
              <a:t>Sadet</a:t>
            </a:r>
            <a:r>
              <a:rPr lang="nl-BE" sz="1100" dirty="0">
                <a:effectLst/>
                <a:latin typeface="Calibri" panose="020F0502020204030204" pitchFamily="34" charset="0"/>
                <a:ea typeface="Calibri" panose="020F0502020204030204" pitchFamily="34" charset="0"/>
                <a:cs typeface="Times New Roman" panose="02020603050405020304" pitchFamily="18" charset="0"/>
              </a:rPr>
              <a:t>: </a:t>
            </a:r>
            <a:r>
              <a:rPr lang="nl-BE" sz="1100" dirty="0">
                <a:effectLst/>
                <a:highlight>
                  <a:srgbClr val="A2F8FC"/>
                </a:highlight>
                <a:latin typeface="Calibri" panose="020F0502020204030204" pitchFamily="34" charset="0"/>
                <a:ea typeface="Calibri" panose="020F0502020204030204" pitchFamily="34" charset="0"/>
                <a:cs typeface="Times New Roman" panose="02020603050405020304" pitchFamily="18" charset="0"/>
              </a:rPr>
              <a:t>Ah ja oké dan is dat niet netjes hé.</a:t>
            </a:r>
          </a:p>
          <a:p>
            <a:pPr>
              <a:lnSpc>
                <a:spcPct val="107000"/>
              </a:lnSpc>
            </a:pPr>
            <a:r>
              <a:rPr lang="nl-BE" sz="1100" dirty="0">
                <a:effectLst/>
                <a:latin typeface="Calibri" panose="020F0502020204030204" pitchFamily="34" charset="0"/>
                <a:ea typeface="Calibri" panose="020F0502020204030204" pitchFamily="34" charset="0"/>
                <a:cs typeface="Times New Roman" panose="02020603050405020304" pitchFamily="18" charset="0"/>
              </a:rPr>
              <a:t>Paola: A5.</a:t>
            </a:r>
          </a:p>
          <a:p>
            <a:pPr>
              <a:lnSpc>
                <a:spcPct val="107000"/>
              </a:lnSpc>
            </a:pPr>
            <a:r>
              <a:rPr lang="nl-BE" sz="1100" dirty="0" err="1">
                <a:effectLst/>
                <a:latin typeface="Calibri" panose="020F0502020204030204" pitchFamily="34" charset="0"/>
                <a:ea typeface="Calibri" panose="020F0502020204030204" pitchFamily="34" charset="0"/>
                <a:cs typeface="Times New Roman" panose="02020603050405020304" pitchFamily="18" charset="0"/>
              </a:rPr>
              <a:t>Sadet</a:t>
            </a:r>
            <a:r>
              <a:rPr lang="nl-BE" sz="1100" dirty="0">
                <a:effectLst/>
                <a:latin typeface="Calibri" panose="020F0502020204030204" pitchFamily="34" charset="0"/>
                <a:ea typeface="Calibri" panose="020F0502020204030204" pitchFamily="34" charset="0"/>
                <a:cs typeface="Times New Roman" panose="02020603050405020304" pitchFamily="18" charset="0"/>
              </a:rPr>
              <a:t>: </a:t>
            </a:r>
            <a:r>
              <a:rPr lang="nl-BE" sz="1100" dirty="0">
                <a:effectLst/>
                <a:highlight>
                  <a:srgbClr val="FF0000"/>
                </a:highlight>
                <a:latin typeface="Calibri" panose="020F0502020204030204" pitchFamily="34" charset="0"/>
                <a:ea typeface="Calibri" panose="020F0502020204030204" pitchFamily="34" charset="0"/>
                <a:cs typeface="Times New Roman" panose="02020603050405020304" pitchFamily="18" charset="0"/>
              </a:rPr>
              <a:t>dat kan niet dat dat direct eh 8 is. </a:t>
            </a:r>
            <a:r>
              <a:rPr lang="nl-BE" sz="1100" dirty="0">
                <a:effectLst/>
                <a:highlight>
                  <a:srgbClr val="FF00FF"/>
                </a:highlight>
                <a:latin typeface="Calibri" panose="020F0502020204030204" pitchFamily="34" charset="0"/>
                <a:ea typeface="Calibri" panose="020F0502020204030204" pitchFamily="34" charset="0"/>
                <a:cs typeface="Times New Roman" panose="02020603050405020304" pitchFamily="18" charset="0"/>
              </a:rPr>
              <a:t>Ah jawel A8. Is dat A8? Ja.</a:t>
            </a:r>
          </a:p>
          <a:p>
            <a:pPr>
              <a:lnSpc>
                <a:spcPct val="107000"/>
              </a:lnSpc>
            </a:pPr>
            <a:r>
              <a:rPr lang="nl-BE" sz="1100" dirty="0">
                <a:effectLst/>
                <a:latin typeface="Calibri" panose="020F0502020204030204" pitchFamily="34" charset="0"/>
                <a:ea typeface="Calibri" panose="020F0502020204030204" pitchFamily="34" charset="0"/>
                <a:cs typeface="Times New Roman" panose="02020603050405020304" pitchFamily="18" charset="0"/>
              </a:rPr>
              <a:t>Paola: A8. Nummertje.</a:t>
            </a:r>
          </a:p>
          <a:p>
            <a:pPr>
              <a:lnSpc>
                <a:spcPct val="107000"/>
              </a:lnSpc>
            </a:pPr>
            <a:r>
              <a:rPr lang="nl-BE" sz="1100" dirty="0" err="1">
                <a:effectLst/>
                <a:latin typeface="Calibri" panose="020F0502020204030204" pitchFamily="34" charset="0"/>
                <a:ea typeface="Calibri" panose="020F0502020204030204" pitchFamily="34" charset="0"/>
                <a:cs typeface="Times New Roman" panose="02020603050405020304" pitchFamily="18" charset="0"/>
              </a:rPr>
              <a:t>Sadet</a:t>
            </a:r>
            <a:r>
              <a:rPr lang="nl-BE" sz="1100" dirty="0">
                <a:effectLst/>
                <a:latin typeface="Calibri" panose="020F0502020204030204" pitchFamily="34" charset="0"/>
                <a:ea typeface="Calibri" panose="020F0502020204030204" pitchFamily="34" charset="0"/>
                <a:cs typeface="Times New Roman" panose="02020603050405020304" pitchFamily="18" charset="0"/>
              </a:rPr>
              <a:t>: Oei.</a:t>
            </a:r>
          </a:p>
          <a:p>
            <a:pPr>
              <a:lnSpc>
                <a:spcPct val="107000"/>
              </a:lnSpc>
            </a:pPr>
            <a:r>
              <a:rPr lang="nl-BE" sz="1100" dirty="0">
                <a:effectLst/>
                <a:latin typeface="Calibri" panose="020F0502020204030204" pitchFamily="34" charset="0"/>
                <a:ea typeface="Calibri" panose="020F0502020204030204" pitchFamily="34" charset="0"/>
                <a:cs typeface="Times New Roman" panose="02020603050405020304" pitchFamily="18" charset="0"/>
              </a:rPr>
              <a:t>Paola: </a:t>
            </a:r>
            <a:r>
              <a:rPr lang="nl-BE" sz="1100" dirty="0">
                <a:effectLst/>
                <a:highlight>
                  <a:srgbClr val="FF0000"/>
                </a:highlight>
                <a:latin typeface="Calibri" panose="020F0502020204030204" pitchFamily="34" charset="0"/>
                <a:ea typeface="Calibri" panose="020F0502020204030204" pitchFamily="34" charset="0"/>
                <a:cs typeface="Times New Roman" panose="02020603050405020304" pitchFamily="18" charset="0"/>
              </a:rPr>
              <a:t>Deze. maar nee maar nee maar nee. Ja deze moeten we…</a:t>
            </a:r>
          </a:p>
          <a:p>
            <a:pPr>
              <a:lnSpc>
                <a:spcPct val="107000"/>
              </a:lnSpc>
            </a:pPr>
            <a:r>
              <a:rPr lang="nl-BE" sz="1100" dirty="0" err="1">
                <a:effectLst/>
                <a:latin typeface="Calibri" panose="020F0502020204030204" pitchFamily="34" charset="0"/>
                <a:ea typeface="Calibri" panose="020F0502020204030204" pitchFamily="34" charset="0"/>
                <a:cs typeface="Times New Roman" panose="02020603050405020304" pitchFamily="18" charset="0"/>
              </a:rPr>
              <a:t>Sadet</a:t>
            </a:r>
            <a:r>
              <a:rPr lang="nl-BE" sz="1100" dirty="0">
                <a:effectLst/>
                <a:latin typeface="Calibri" panose="020F0502020204030204" pitchFamily="34" charset="0"/>
                <a:ea typeface="Calibri" panose="020F0502020204030204" pitchFamily="34" charset="0"/>
                <a:cs typeface="Times New Roman" panose="02020603050405020304" pitchFamily="18" charset="0"/>
              </a:rPr>
              <a:t>: </a:t>
            </a:r>
            <a:r>
              <a:rPr lang="nl-BE" sz="1100" dirty="0">
                <a:effectLst/>
                <a:highlight>
                  <a:srgbClr val="FF0000"/>
                </a:highlight>
                <a:latin typeface="Calibri" panose="020F0502020204030204" pitchFamily="34" charset="0"/>
                <a:ea typeface="Calibri" panose="020F0502020204030204" pitchFamily="34" charset="0"/>
                <a:cs typeface="Times New Roman" panose="02020603050405020304" pitchFamily="18" charset="0"/>
              </a:rPr>
              <a:t>Jawel, nee nee nee</a:t>
            </a:r>
            <a:r>
              <a:rPr lang="nl-BE" sz="1100" dirty="0">
                <a:effectLst/>
                <a:latin typeface="Calibri" panose="020F0502020204030204" pitchFamily="34" charset="0"/>
                <a:ea typeface="Calibri" panose="020F0502020204030204" pitchFamily="34" charset="0"/>
                <a:cs typeface="Times New Roman" panose="02020603050405020304" pitchFamily="18" charset="0"/>
              </a:rPr>
              <a:t>.</a:t>
            </a:r>
          </a:p>
          <a:p>
            <a:pPr>
              <a:lnSpc>
                <a:spcPct val="107000"/>
              </a:lnSpc>
            </a:pPr>
            <a:r>
              <a:rPr lang="nl-BE" sz="1100" dirty="0">
                <a:effectLst/>
                <a:latin typeface="Calibri" panose="020F0502020204030204" pitchFamily="34" charset="0"/>
                <a:ea typeface="Calibri" panose="020F0502020204030204" pitchFamily="34" charset="0"/>
                <a:cs typeface="Times New Roman" panose="02020603050405020304" pitchFamily="18" charset="0"/>
              </a:rPr>
              <a:t>Paola: 2.</a:t>
            </a:r>
          </a:p>
          <a:p>
            <a:pPr>
              <a:lnSpc>
                <a:spcPct val="107000"/>
              </a:lnSpc>
            </a:pPr>
            <a:r>
              <a:rPr lang="nl-BE" sz="1100" dirty="0" err="1">
                <a:effectLst/>
                <a:latin typeface="Calibri" panose="020F0502020204030204" pitchFamily="34" charset="0"/>
                <a:ea typeface="Calibri" panose="020F0502020204030204" pitchFamily="34" charset="0"/>
                <a:cs typeface="Times New Roman" panose="02020603050405020304" pitchFamily="18" charset="0"/>
              </a:rPr>
              <a:t>Sadet</a:t>
            </a:r>
            <a:r>
              <a:rPr lang="nl-BE" sz="1100" dirty="0">
                <a:effectLst/>
                <a:latin typeface="Calibri" panose="020F0502020204030204" pitchFamily="34" charset="0"/>
                <a:ea typeface="Calibri" panose="020F0502020204030204" pitchFamily="34" charset="0"/>
                <a:cs typeface="Times New Roman" panose="02020603050405020304" pitchFamily="18" charset="0"/>
              </a:rPr>
              <a:t>: </a:t>
            </a:r>
            <a:r>
              <a:rPr lang="nl-BE" sz="1100" dirty="0">
                <a:effectLst/>
                <a:highlight>
                  <a:srgbClr val="C0C0C0"/>
                </a:highlight>
                <a:latin typeface="Calibri" panose="020F0502020204030204" pitchFamily="34" charset="0"/>
                <a:ea typeface="Calibri" panose="020F0502020204030204" pitchFamily="34" charset="0"/>
                <a:cs typeface="Times New Roman" panose="02020603050405020304" pitchFamily="18" charset="0"/>
              </a:rPr>
              <a:t>dat is </a:t>
            </a:r>
            <a:r>
              <a:rPr lang="nl-BE" sz="1100" dirty="0" err="1">
                <a:effectLst/>
                <a:highlight>
                  <a:srgbClr val="C0C0C0"/>
                </a:highlight>
                <a:latin typeface="Calibri" panose="020F0502020204030204" pitchFamily="34" charset="0"/>
                <a:ea typeface="Calibri" panose="020F0502020204030204" pitchFamily="34" charset="0"/>
                <a:cs typeface="Times New Roman" panose="02020603050405020304" pitchFamily="18" charset="0"/>
              </a:rPr>
              <a:t>dees</a:t>
            </a:r>
            <a:r>
              <a:rPr lang="nl-BE" sz="1100" dirty="0">
                <a:effectLst/>
                <a:latin typeface="Calibri" panose="020F0502020204030204" pitchFamily="34" charset="0"/>
                <a:ea typeface="Calibri" panose="020F0502020204030204" pitchFamily="34" charset="0"/>
                <a:cs typeface="Times New Roman" panose="02020603050405020304" pitchFamily="18" charset="0"/>
              </a:rPr>
              <a:t>.</a:t>
            </a:r>
          </a:p>
          <a:p>
            <a:pPr>
              <a:lnSpc>
                <a:spcPct val="107000"/>
              </a:lnSpc>
            </a:pPr>
            <a:r>
              <a:rPr lang="nl-BE" sz="1100" dirty="0">
                <a:effectLst/>
                <a:latin typeface="Calibri" panose="020F0502020204030204" pitchFamily="34" charset="0"/>
                <a:ea typeface="Calibri" panose="020F0502020204030204" pitchFamily="34" charset="0"/>
                <a:cs typeface="Times New Roman" panose="02020603050405020304" pitchFamily="18" charset="0"/>
              </a:rPr>
              <a:t>Paola: </a:t>
            </a:r>
            <a:r>
              <a:rPr lang="nl-BE" sz="1100" dirty="0">
                <a:effectLst/>
                <a:highlight>
                  <a:srgbClr val="FF0000"/>
                </a:highlight>
                <a:latin typeface="Calibri" panose="020F0502020204030204" pitchFamily="34" charset="0"/>
                <a:ea typeface="Calibri" panose="020F0502020204030204" pitchFamily="34" charset="0"/>
                <a:cs typeface="Times New Roman" panose="02020603050405020304" pitchFamily="18" charset="0"/>
              </a:rPr>
              <a:t>Nee, kijk</a:t>
            </a:r>
            <a:r>
              <a:rPr lang="nl-BE" sz="1100" dirty="0">
                <a:effectLst/>
                <a:latin typeface="Calibri" panose="020F0502020204030204" pitchFamily="34" charset="0"/>
                <a:ea typeface="Calibri" panose="020F0502020204030204" pitchFamily="34" charset="0"/>
                <a:cs typeface="Times New Roman" panose="02020603050405020304" pitchFamily="18" charset="0"/>
              </a:rPr>
              <a:t>.</a:t>
            </a:r>
          </a:p>
          <a:p>
            <a:pPr>
              <a:lnSpc>
                <a:spcPct val="107000"/>
              </a:lnSpc>
            </a:pPr>
            <a:r>
              <a:rPr lang="nl-BE" sz="1100" dirty="0" err="1">
                <a:effectLst/>
                <a:latin typeface="Calibri" panose="020F0502020204030204" pitchFamily="34" charset="0"/>
                <a:ea typeface="Calibri" panose="020F0502020204030204" pitchFamily="34" charset="0"/>
                <a:cs typeface="Times New Roman" panose="02020603050405020304" pitchFamily="18" charset="0"/>
              </a:rPr>
              <a:t>Jethro</a:t>
            </a:r>
            <a:r>
              <a:rPr lang="nl-BE" sz="1100" dirty="0">
                <a:effectLst/>
                <a:latin typeface="Calibri" panose="020F0502020204030204" pitchFamily="34" charset="0"/>
                <a:ea typeface="Calibri" panose="020F0502020204030204" pitchFamily="34" charset="0"/>
                <a:cs typeface="Times New Roman" panose="02020603050405020304" pitchFamily="18" charset="0"/>
              </a:rPr>
              <a:t>: </a:t>
            </a:r>
            <a:r>
              <a:rPr lang="nl-BE" sz="1100" dirty="0">
                <a:effectLst/>
                <a:highlight>
                  <a:srgbClr val="C0C0C0"/>
                </a:highlight>
                <a:latin typeface="Calibri" panose="020F0502020204030204" pitchFamily="34" charset="0"/>
                <a:ea typeface="Calibri" panose="020F0502020204030204" pitchFamily="34" charset="0"/>
                <a:cs typeface="Times New Roman" panose="02020603050405020304" pitchFamily="18" charset="0"/>
              </a:rPr>
              <a:t>dat is den </a:t>
            </a:r>
            <a:r>
              <a:rPr lang="nl-BE" sz="1100" dirty="0" err="1">
                <a:effectLst/>
                <a:highlight>
                  <a:srgbClr val="C0C0C0"/>
                </a:highlight>
                <a:latin typeface="Calibri" panose="020F0502020204030204" pitchFamily="34" charset="0"/>
                <a:ea typeface="Calibri" panose="020F0502020204030204" pitchFamily="34" charset="0"/>
                <a:cs typeface="Times New Roman" panose="02020603050405020304" pitchFamily="18" charset="0"/>
              </a:rPr>
              <a:t>dieje</a:t>
            </a:r>
            <a:r>
              <a:rPr lang="nl-BE" sz="1100" dirty="0">
                <a:effectLst/>
                <a:latin typeface="Calibri" panose="020F0502020204030204" pitchFamily="34" charset="0"/>
                <a:ea typeface="Calibri" panose="020F0502020204030204" pitchFamily="34" charset="0"/>
                <a:cs typeface="Times New Roman" panose="02020603050405020304" pitchFamily="18" charset="0"/>
              </a:rPr>
              <a:t>. </a:t>
            </a:r>
            <a:r>
              <a:rPr lang="nl-BE" sz="1100" dirty="0">
                <a:effectLst/>
                <a:highlight>
                  <a:srgbClr val="00FF00"/>
                </a:highlight>
                <a:latin typeface="Calibri" panose="020F0502020204030204" pitchFamily="34" charset="0"/>
                <a:ea typeface="Calibri" panose="020F0502020204030204" pitchFamily="34" charset="0"/>
                <a:cs typeface="Times New Roman" panose="02020603050405020304" pitchFamily="18" charset="0"/>
              </a:rPr>
              <a:t>Kijk zo.</a:t>
            </a:r>
          </a:p>
          <a:p>
            <a:pPr>
              <a:lnSpc>
                <a:spcPct val="107000"/>
              </a:lnSpc>
            </a:pPr>
            <a:r>
              <a:rPr lang="nl-BE" sz="1100" dirty="0">
                <a:effectLst/>
                <a:latin typeface="Calibri" panose="020F0502020204030204" pitchFamily="34" charset="0"/>
                <a:ea typeface="Calibri" panose="020F0502020204030204" pitchFamily="34" charset="0"/>
                <a:cs typeface="Times New Roman" panose="02020603050405020304" pitchFamily="18" charset="0"/>
              </a:rPr>
              <a:t>Paola: </a:t>
            </a:r>
            <a:r>
              <a:rPr lang="nl-BE" sz="1100" dirty="0">
                <a:effectLst/>
                <a:highlight>
                  <a:srgbClr val="C0C0C0"/>
                </a:highlight>
                <a:latin typeface="Calibri" panose="020F0502020204030204" pitchFamily="34" charset="0"/>
                <a:ea typeface="Calibri" panose="020F0502020204030204" pitchFamily="34" charset="0"/>
                <a:cs typeface="Times New Roman" panose="02020603050405020304" pitchFamily="18" charset="0"/>
              </a:rPr>
              <a:t>dat is nummertje </a:t>
            </a:r>
            <a:r>
              <a:rPr lang="nl-BE" sz="1100" dirty="0">
                <a:effectLst/>
                <a:latin typeface="Calibri" panose="020F0502020204030204" pitchFamily="34" charset="0"/>
                <a:ea typeface="Calibri" panose="020F0502020204030204" pitchFamily="34" charset="0"/>
                <a:cs typeface="Times New Roman" panose="02020603050405020304" pitchFamily="18" charset="0"/>
              </a:rPr>
              <a:t>2, </a:t>
            </a:r>
            <a:r>
              <a:rPr lang="nl-BE" sz="1100" dirty="0">
                <a:effectLst/>
                <a:highlight>
                  <a:srgbClr val="00FF00"/>
                </a:highlight>
                <a:latin typeface="Calibri" panose="020F0502020204030204" pitchFamily="34" charset="0"/>
                <a:ea typeface="Calibri" panose="020F0502020204030204" pitchFamily="34" charset="0"/>
                <a:cs typeface="Times New Roman" panose="02020603050405020304" pitchFamily="18" charset="0"/>
              </a:rPr>
              <a:t>want kijk</a:t>
            </a:r>
            <a:r>
              <a:rPr lang="nl-BE" sz="1100" dirty="0">
                <a:effectLst/>
                <a:latin typeface="Calibri" panose="020F0502020204030204" pitchFamily="34" charset="0"/>
                <a:ea typeface="Calibri" panose="020F0502020204030204" pitchFamily="34" charset="0"/>
                <a:cs typeface="Times New Roman" panose="02020603050405020304" pitchFamily="18" charset="0"/>
              </a:rPr>
              <a:t>…</a:t>
            </a:r>
          </a:p>
          <a:p>
            <a:pPr>
              <a:lnSpc>
                <a:spcPct val="107000"/>
              </a:lnSpc>
            </a:pPr>
            <a:r>
              <a:rPr lang="nl-BE" sz="1100" dirty="0" err="1">
                <a:effectLst/>
                <a:latin typeface="Calibri" panose="020F0502020204030204" pitchFamily="34" charset="0"/>
                <a:ea typeface="Calibri" panose="020F0502020204030204" pitchFamily="34" charset="0"/>
                <a:cs typeface="Times New Roman" panose="02020603050405020304" pitchFamily="18" charset="0"/>
              </a:rPr>
              <a:t>Jethro</a:t>
            </a:r>
            <a:r>
              <a:rPr lang="nl-BE" sz="1100" dirty="0">
                <a:effectLst/>
                <a:latin typeface="Calibri" panose="020F0502020204030204" pitchFamily="34" charset="0"/>
                <a:ea typeface="Calibri" panose="020F0502020204030204" pitchFamily="34" charset="0"/>
                <a:cs typeface="Times New Roman" panose="02020603050405020304" pitchFamily="18" charset="0"/>
              </a:rPr>
              <a:t>: </a:t>
            </a:r>
            <a:r>
              <a:rPr lang="nl-BE" sz="1100" dirty="0">
                <a:effectLst/>
                <a:highlight>
                  <a:srgbClr val="00FF00"/>
                </a:highlight>
                <a:latin typeface="Calibri" panose="020F0502020204030204" pitchFamily="34" charset="0"/>
                <a:ea typeface="Calibri" panose="020F0502020204030204" pitchFamily="34" charset="0"/>
                <a:cs typeface="Times New Roman" panose="02020603050405020304" pitchFamily="18" charset="0"/>
              </a:rPr>
              <a:t>Kijk zo.</a:t>
            </a:r>
          </a:p>
          <a:p>
            <a:pPr>
              <a:lnSpc>
                <a:spcPct val="107000"/>
              </a:lnSpc>
            </a:pPr>
            <a:r>
              <a:rPr lang="nl-BE" sz="1100" dirty="0">
                <a:effectLst/>
                <a:highlight>
                  <a:srgbClr val="00FF00"/>
                </a:highlight>
                <a:latin typeface="Calibri" panose="020F0502020204030204" pitchFamily="34" charset="0"/>
                <a:ea typeface="Calibri" panose="020F0502020204030204" pitchFamily="34" charset="0"/>
                <a:cs typeface="Times New Roman" panose="02020603050405020304" pitchFamily="18" charset="0"/>
              </a:rPr>
              <a:t>Paola: Hier is er maar 1, maar hier 2, hier 2 en hier ook nog 2.</a:t>
            </a:r>
          </a:p>
          <a:p>
            <a:pPr>
              <a:lnSpc>
                <a:spcPct val="107000"/>
              </a:lnSpc>
            </a:pPr>
            <a:r>
              <a:rPr lang="nl-BE" sz="1100" dirty="0" err="1">
                <a:effectLst/>
                <a:latin typeface="Calibri" panose="020F0502020204030204" pitchFamily="34" charset="0"/>
                <a:ea typeface="Calibri" panose="020F0502020204030204" pitchFamily="34" charset="0"/>
                <a:cs typeface="Times New Roman" panose="02020603050405020304" pitchFamily="18" charset="0"/>
              </a:rPr>
              <a:t>Jethro</a:t>
            </a:r>
            <a:r>
              <a:rPr lang="nl-BE" sz="1100" dirty="0">
                <a:effectLst/>
                <a:latin typeface="Calibri" panose="020F0502020204030204" pitchFamily="34" charset="0"/>
                <a:ea typeface="Calibri" panose="020F0502020204030204" pitchFamily="34" charset="0"/>
                <a:cs typeface="Times New Roman" panose="02020603050405020304" pitchFamily="18" charset="0"/>
              </a:rPr>
              <a:t>: </a:t>
            </a:r>
            <a:r>
              <a:rPr lang="nl-BE" sz="1100" dirty="0">
                <a:effectLst/>
                <a:highlight>
                  <a:srgbClr val="00FF00"/>
                </a:highlight>
                <a:latin typeface="Calibri" panose="020F0502020204030204" pitchFamily="34" charset="0"/>
                <a:ea typeface="Calibri" panose="020F0502020204030204" pitchFamily="34" charset="0"/>
                <a:cs typeface="Times New Roman" panose="02020603050405020304" pitchFamily="18" charset="0"/>
              </a:rPr>
              <a:t>Hier is er 1.</a:t>
            </a:r>
          </a:p>
          <a:p>
            <a:pPr>
              <a:lnSpc>
                <a:spcPct val="107000"/>
              </a:lnSpc>
            </a:pPr>
            <a:r>
              <a:rPr lang="nl-BE" sz="1100" dirty="0">
                <a:effectLst/>
                <a:latin typeface="Calibri" panose="020F0502020204030204" pitchFamily="34" charset="0"/>
                <a:ea typeface="Calibri" panose="020F0502020204030204" pitchFamily="34" charset="0"/>
                <a:cs typeface="Times New Roman" panose="02020603050405020304" pitchFamily="18" charset="0"/>
              </a:rPr>
              <a:t>Paola: </a:t>
            </a:r>
            <a:r>
              <a:rPr lang="nl-BE" sz="1100" dirty="0">
                <a:effectLst/>
                <a:highlight>
                  <a:srgbClr val="00FF00"/>
                </a:highlight>
                <a:latin typeface="Calibri" panose="020F0502020204030204" pitchFamily="34" charset="0"/>
                <a:ea typeface="Calibri" panose="020F0502020204030204" pitchFamily="34" charset="0"/>
                <a:cs typeface="Times New Roman" panose="02020603050405020304" pitchFamily="18" charset="0"/>
              </a:rPr>
              <a:t>En hier 2 en hier 1, maar wij moeten hier zoeken</a:t>
            </a:r>
            <a:r>
              <a:rPr lang="nl-BE" sz="1100" dirty="0">
                <a:effectLst/>
                <a:latin typeface="Calibri" panose="020F0502020204030204" pitchFamily="34" charset="0"/>
                <a:ea typeface="Calibri" panose="020F0502020204030204" pitchFamily="34" charset="0"/>
                <a:cs typeface="Times New Roman" panose="02020603050405020304" pitchFamily="18" charset="0"/>
              </a:rPr>
              <a:t>.</a:t>
            </a:r>
          </a:p>
          <a:p>
            <a:pPr>
              <a:lnSpc>
                <a:spcPct val="107000"/>
              </a:lnSpc>
            </a:pPr>
            <a:r>
              <a:rPr lang="en-US" sz="1100" dirty="0">
                <a:effectLst/>
                <a:latin typeface="Calibri" panose="020F0502020204030204" pitchFamily="34" charset="0"/>
                <a:ea typeface="Calibri" panose="020F0502020204030204" pitchFamily="34" charset="0"/>
                <a:cs typeface="Times New Roman" panose="02020603050405020304" pitchFamily="18" charset="0"/>
              </a:rPr>
              <a:t>Jethro: </a:t>
            </a:r>
            <a:r>
              <a:rPr lang="en-US" sz="1100" dirty="0" err="1">
                <a:effectLst/>
                <a:highlight>
                  <a:srgbClr val="00FFFF"/>
                </a:highlight>
                <a:latin typeface="Calibri" panose="020F0502020204030204" pitchFamily="34" charset="0"/>
                <a:ea typeface="Calibri" panose="020F0502020204030204" pitchFamily="34" charset="0"/>
                <a:cs typeface="Times New Roman" panose="02020603050405020304" pitchFamily="18" charset="0"/>
              </a:rPr>
              <a:t>Snappie</a:t>
            </a:r>
            <a:r>
              <a:rPr lang="en-US" sz="1100" dirty="0">
                <a:effectLst/>
                <a:latin typeface="Calibri" panose="020F0502020204030204" pitchFamily="34" charset="0"/>
                <a:ea typeface="Calibri" panose="020F0502020204030204" pitchFamily="34" charset="0"/>
                <a:cs typeface="Times New Roman" panose="02020603050405020304" pitchFamily="18" charset="0"/>
              </a:rPr>
              <a:t>?</a:t>
            </a:r>
            <a:endParaRPr lang="nl-BE"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sz="1100" dirty="0" err="1">
                <a:effectLst/>
                <a:latin typeface="Calibri" panose="020F0502020204030204" pitchFamily="34" charset="0"/>
                <a:ea typeface="Calibri" panose="020F0502020204030204" pitchFamily="34" charset="0"/>
                <a:cs typeface="Times New Roman" panose="02020603050405020304" pitchFamily="18" charset="0"/>
              </a:rPr>
              <a:t>Sadet</a:t>
            </a:r>
            <a:r>
              <a:rPr lang="en-US" sz="1100" dirty="0">
                <a:effectLst/>
                <a:latin typeface="Calibri" panose="020F0502020204030204" pitchFamily="34" charset="0"/>
                <a:ea typeface="Calibri" panose="020F0502020204030204" pitchFamily="34" charset="0"/>
                <a:cs typeface="Times New Roman" panose="02020603050405020304" pitchFamily="18" charset="0"/>
              </a:rPr>
              <a:t>: Oh.</a:t>
            </a:r>
            <a:endParaRPr lang="nl-BE"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sz="1100" dirty="0">
                <a:effectLst/>
                <a:latin typeface="Calibri" panose="020F0502020204030204" pitchFamily="34" charset="0"/>
                <a:ea typeface="Calibri" panose="020F0502020204030204" pitchFamily="34" charset="0"/>
                <a:cs typeface="Times New Roman" panose="02020603050405020304" pitchFamily="18" charset="0"/>
              </a:rPr>
              <a:t>Paola: A8.</a:t>
            </a:r>
            <a:endParaRPr lang="nl-BE"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nl-BE" sz="1100" dirty="0" err="1">
                <a:effectLst/>
                <a:latin typeface="Calibri" panose="020F0502020204030204" pitchFamily="34" charset="0"/>
                <a:ea typeface="Calibri" panose="020F0502020204030204" pitchFamily="34" charset="0"/>
                <a:cs typeface="Times New Roman" panose="02020603050405020304" pitchFamily="18" charset="0"/>
              </a:rPr>
              <a:t>Sadet</a:t>
            </a:r>
            <a:r>
              <a:rPr lang="nl-BE" sz="1100" dirty="0">
                <a:effectLst/>
                <a:latin typeface="Calibri" panose="020F0502020204030204" pitchFamily="34" charset="0"/>
                <a:ea typeface="Calibri" panose="020F0502020204030204" pitchFamily="34" charset="0"/>
                <a:cs typeface="Times New Roman" panose="02020603050405020304" pitchFamily="18" charset="0"/>
              </a:rPr>
              <a:t>: Volgende bladje. A10.</a:t>
            </a:r>
          </a:p>
          <a:p>
            <a:pPr>
              <a:lnSpc>
                <a:spcPct val="107000"/>
              </a:lnSpc>
            </a:pPr>
            <a:r>
              <a:rPr lang="nl-BE" sz="1100" dirty="0">
                <a:effectLst/>
                <a:latin typeface="Calibri" panose="020F0502020204030204" pitchFamily="34" charset="0"/>
                <a:ea typeface="Calibri" panose="020F0502020204030204" pitchFamily="34" charset="0"/>
                <a:cs typeface="Times New Roman" panose="02020603050405020304" pitchFamily="18" charset="0"/>
              </a:rPr>
              <a:t>Paola: A10? Ow…</a:t>
            </a:r>
          </a:p>
          <a:p>
            <a:pPr>
              <a:lnSpc>
                <a:spcPct val="107000"/>
              </a:lnSpc>
            </a:pPr>
            <a:r>
              <a:rPr lang="nl-BE" sz="1100" dirty="0" err="1">
                <a:effectLst/>
                <a:latin typeface="Calibri" panose="020F0502020204030204" pitchFamily="34" charset="0"/>
                <a:ea typeface="Calibri" panose="020F0502020204030204" pitchFamily="34" charset="0"/>
                <a:cs typeface="Times New Roman" panose="02020603050405020304" pitchFamily="18" charset="0"/>
              </a:rPr>
              <a:t>Sadet</a:t>
            </a:r>
            <a:r>
              <a:rPr lang="nl-BE" sz="1100" dirty="0">
                <a:effectLst/>
                <a:latin typeface="Calibri" panose="020F0502020204030204" pitchFamily="34" charset="0"/>
                <a:ea typeface="Calibri" panose="020F0502020204030204" pitchFamily="34" charset="0"/>
                <a:cs typeface="Times New Roman" panose="02020603050405020304" pitchFamily="18" charset="0"/>
              </a:rPr>
              <a:t>: </a:t>
            </a:r>
            <a:r>
              <a:rPr lang="nl-BE" sz="1100" dirty="0">
                <a:effectLst/>
                <a:highlight>
                  <a:srgbClr val="C0C0C0"/>
                </a:highlight>
                <a:latin typeface="Calibri" panose="020F0502020204030204" pitchFamily="34" charset="0"/>
                <a:ea typeface="Calibri" panose="020F0502020204030204" pitchFamily="34" charset="0"/>
                <a:cs typeface="Times New Roman" panose="02020603050405020304" pitchFamily="18" charset="0"/>
              </a:rPr>
              <a:t>dat is </a:t>
            </a:r>
            <a:r>
              <a:rPr lang="nl-BE" sz="1100" dirty="0" err="1">
                <a:effectLst/>
                <a:highlight>
                  <a:srgbClr val="C0C0C0"/>
                </a:highlight>
                <a:latin typeface="Calibri" panose="020F0502020204030204" pitchFamily="34" charset="0"/>
                <a:ea typeface="Calibri" panose="020F0502020204030204" pitchFamily="34" charset="0"/>
                <a:cs typeface="Times New Roman" panose="02020603050405020304" pitchFamily="18" charset="0"/>
              </a:rPr>
              <a:t>dees</a:t>
            </a:r>
            <a:r>
              <a:rPr lang="nl-BE" sz="1100" dirty="0">
                <a:effectLst/>
                <a:highlight>
                  <a:srgbClr val="C0C0C0"/>
                </a:highlight>
                <a:latin typeface="Calibri" panose="020F0502020204030204" pitchFamily="34" charset="0"/>
                <a:ea typeface="Calibri" panose="020F0502020204030204" pitchFamily="34" charset="0"/>
                <a:cs typeface="Times New Roman" panose="02020603050405020304" pitchFamily="18" charset="0"/>
              </a:rPr>
              <a:t> want</a:t>
            </a:r>
            <a:r>
              <a:rPr lang="nl-BE" sz="1100" dirty="0">
                <a:effectLst/>
                <a:latin typeface="Calibri" panose="020F0502020204030204" pitchFamily="34" charset="0"/>
                <a:ea typeface="Calibri" panose="020F0502020204030204" pitchFamily="34" charset="0"/>
                <a:cs typeface="Times New Roman" panose="02020603050405020304" pitchFamily="18" charset="0"/>
              </a:rPr>
              <a:t>…</a:t>
            </a:r>
          </a:p>
          <a:p>
            <a:pPr>
              <a:lnSpc>
                <a:spcPct val="107000"/>
              </a:lnSpc>
            </a:pPr>
            <a:r>
              <a:rPr lang="nl-BE" sz="1100" dirty="0">
                <a:effectLst/>
                <a:latin typeface="Calibri" panose="020F0502020204030204" pitchFamily="34" charset="0"/>
                <a:ea typeface="Calibri" panose="020F0502020204030204" pitchFamily="34" charset="0"/>
                <a:cs typeface="Times New Roman" panose="02020603050405020304" pitchFamily="18" charset="0"/>
              </a:rPr>
              <a:t>Paola: </a:t>
            </a:r>
            <a:r>
              <a:rPr lang="nl-BE" sz="1100" dirty="0">
                <a:effectLst/>
                <a:highlight>
                  <a:srgbClr val="FF0000"/>
                </a:highlight>
                <a:latin typeface="Calibri" panose="020F0502020204030204" pitchFamily="34" charset="0"/>
                <a:ea typeface="Calibri" panose="020F0502020204030204" pitchFamily="34" charset="0"/>
                <a:cs typeface="Times New Roman" panose="02020603050405020304" pitchFamily="18" charset="0"/>
              </a:rPr>
              <a:t>Ik nee</a:t>
            </a:r>
            <a:r>
              <a:rPr lang="nl-BE" sz="1100" dirty="0">
                <a:effectLst/>
                <a:latin typeface="Calibri" panose="020F0502020204030204" pitchFamily="34" charset="0"/>
                <a:ea typeface="Calibri" panose="020F0502020204030204" pitchFamily="34" charset="0"/>
                <a:cs typeface="Times New Roman" panose="02020603050405020304" pitchFamily="18" charset="0"/>
              </a:rPr>
              <a:t>, </a:t>
            </a:r>
            <a:r>
              <a:rPr lang="nl-BE" sz="1100" dirty="0">
                <a:effectLst/>
                <a:highlight>
                  <a:srgbClr val="C0C0C0"/>
                </a:highlight>
                <a:latin typeface="Calibri" panose="020F0502020204030204" pitchFamily="34" charset="0"/>
                <a:ea typeface="Calibri" panose="020F0502020204030204" pitchFamily="34" charset="0"/>
                <a:cs typeface="Times New Roman" panose="02020603050405020304" pitchFamily="18" charset="0"/>
              </a:rPr>
              <a:t>ik denk nummertje </a:t>
            </a:r>
            <a:r>
              <a:rPr lang="nl-BE" sz="1100" dirty="0">
                <a:effectLst/>
                <a:latin typeface="Calibri" panose="020F0502020204030204" pitchFamily="34" charset="0"/>
                <a:ea typeface="Calibri" panose="020F0502020204030204" pitchFamily="34" charset="0"/>
                <a:cs typeface="Times New Roman" panose="02020603050405020304" pitchFamily="18" charset="0"/>
              </a:rPr>
              <a:t>3.</a:t>
            </a:r>
          </a:p>
          <a:p>
            <a:pPr>
              <a:lnSpc>
                <a:spcPct val="107000"/>
              </a:lnSpc>
            </a:pPr>
            <a:r>
              <a:rPr lang="nl-BE" sz="1100" dirty="0" err="1">
                <a:effectLst/>
                <a:latin typeface="Calibri" panose="020F0502020204030204" pitchFamily="34" charset="0"/>
                <a:ea typeface="Calibri" panose="020F0502020204030204" pitchFamily="34" charset="0"/>
                <a:cs typeface="Times New Roman" panose="02020603050405020304" pitchFamily="18" charset="0"/>
              </a:rPr>
              <a:t>Sadet</a:t>
            </a:r>
            <a:r>
              <a:rPr lang="nl-BE" sz="1100" dirty="0">
                <a:effectLst/>
                <a:latin typeface="Calibri" panose="020F0502020204030204" pitchFamily="34" charset="0"/>
                <a:ea typeface="Calibri" panose="020F0502020204030204" pitchFamily="34" charset="0"/>
                <a:cs typeface="Times New Roman" panose="02020603050405020304" pitchFamily="18" charset="0"/>
              </a:rPr>
              <a:t>: </a:t>
            </a:r>
            <a:r>
              <a:rPr lang="nl-BE" sz="1100" dirty="0">
                <a:effectLst/>
                <a:highlight>
                  <a:srgbClr val="FF0000"/>
                </a:highlight>
                <a:latin typeface="Calibri" panose="020F0502020204030204" pitchFamily="34" charset="0"/>
                <a:ea typeface="Calibri" panose="020F0502020204030204" pitchFamily="34" charset="0"/>
                <a:cs typeface="Times New Roman" panose="02020603050405020304" pitchFamily="18" charset="0"/>
              </a:rPr>
              <a:t>Maar wacht nog… Dees…</a:t>
            </a:r>
          </a:p>
          <a:p>
            <a:pPr>
              <a:lnSpc>
                <a:spcPct val="107000"/>
              </a:lnSpc>
            </a:pPr>
            <a:r>
              <a:rPr lang="nl-BE" sz="1100" dirty="0" err="1">
                <a:effectLst/>
                <a:latin typeface="Calibri" panose="020F0502020204030204" pitchFamily="34" charset="0"/>
                <a:ea typeface="Calibri" panose="020F0502020204030204" pitchFamily="34" charset="0"/>
                <a:cs typeface="Times New Roman" panose="02020603050405020304" pitchFamily="18" charset="0"/>
              </a:rPr>
              <a:t>Jethro</a:t>
            </a:r>
            <a:r>
              <a:rPr lang="nl-BE" sz="1100" dirty="0">
                <a:effectLst/>
                <a:latin typeface="Calibri" panose="020F0502020204030204" pitchFamily="34" charset="0"/>
                <a:ea typeface="Calibri" panose="020F0502020204030204" pitchFamily="34" charset="0"/>
                <a:cs typeface="Times New Roman" panose="02020603050405020304" pitchFamily="18" charset="0"/>
              </a:rPr>
              <a:t>: </a:t>
            </a:r>
            <a:r>
              <a:rPr lang="nl-BE" sz="1100" dirty="0" err="1">
                <a:effectLst/>
                <a:highlight>
                  <a:srgbClr val="FF0000"/>
                </a:highlight>
                <a:latin typeface="Calibri" panose="020F0502020204030204" pitchFamily="34" charset="0"/>
                <a:ea typeface="Calibri" panose="020F0502020204030204" pitchFamily="34" charset="0"/>
                <a:cs typeface="Times New Roman" panose="02020603050405020304" pitchFamily="18" charset="0"/>
              </a:rPr>
              <a:t>Joeng</a:t>
            </a:r>
            <a:r>
              <a:rPr lang="nl-BE" sz="1100" dirty="0">
                <a:effectLst/>
                <a:highlight>
                  <a:srgbClr val="FF0000"/>
                </a:highlight>
                <a:latin typeface="Calibri" panose="020F0502020204030204" pitchFamily="34" charset="0"/>
                <a:ea typeface="Calibri" panose="020F0502020204030204" pitchFamily="34" charset="0"/>
                <a:cs typeface="Times New Roman" panose="02020603050405020304" pitchFamily="18" charset="0"/>
              </a:rPr>
              <a:t> maar als ge slim bent…</a:t>
            </a:r>
          </a:p>
          <a:p>
            <a:pPr>
              <a:lnSpc>
                <a:spcPct val="107000"/>
              </a:lnSpc>
            </a:pPr>
            <a:r>
              <a:rPr lang="nl-BE" sz="1100" dirty="0">
                <a:effectLst/>
                <a:latin typeface="Calibri" panose="020F0502020204030204" pitchFamily="34" charset="0"/>
                <a:ea typeface="Calibri" panose="020F0502020204030204" pitchFamily="34" charset="0"/>
                <a:cs typeface="Times New Roman" panose="02020603050405020304" pitchFamily="18" charset="0"/>
              </a:rPr>
              <a:t>Paola: </a:t>
            </a:r>
            <a:r>
              <a:rPr lang="nl-BE" sz="1100" dirty="0">
                <a:effectLst/>
                <a:highlight>
                  <a:srgbClr val="C0C0C0"/>
                </a:highlight>
                <a:latin typeface="Calibri" panose="020F0502020204030204" pitchFamily="34" charset="0"/>
                <a:ea typeface="Calibri" panose="020F0502020204030204" pitchFamily="34" charset="0"/>
                <a:cs typeface="Times New Roman" panose="02020603050405020304" pitchFamily="18" charset="0"/>
              </a:rPr>
              <a:t>dat is nummertje 3.</a:t>
            </a:r>
          </a:p>
          <a:p>
            <a:pPr>
              <a:lnSpc>
                <a:spcPct val="107000"/>
              </a:lnSpc>
            </a:pPr>
            <a:r>
              <a:rPr lang="nl-BE" sz="1100" dirty="0" err="1">
                <a:effectLst/>
                <a:latin typeface="Calibri" panose="020F0502020204030204" pitchFamily="34" charset="0"/>
                <a:ea typeface="Calibri" panose="020F0502020204030204" pitchFamily="34" charset="0"/>
                <a:cs typeface="Times New Roman" panose="02020603050405020304" pitchFamily="18" charset="0"/>
              </a:rPr>
              <a:t>Jethro</a:t>
            </a:r>
            <a:r>
              <a:rPr lang="nl-BE" sz="1100" dirty="0">
                <a:effectLst/>
                <a:latin typeface="Calibri" panose="020F0502020204030204" pitchFamily="34" charset="0"/>
                <a:ea typeface="Calibri" panose="020F0502020204030204" pitchFamily="34" charset="0"/>
                <a:cs typeface="Times New Roman" panose="02020603050405020304" pitchFamily="18" charset="0"/>
              </a:rPr>
              <a:t>: Ah.</a:t>
            </a:r>
          </a:p>
          <a:p>
            <a:pPr>
              <a:lnSpc>
                <a:spcPct val="107000"/>
              </a:lnSpc>
            </a:pPr>
            <a:r>
              <a:rPr lang="nl-BE" sz="1100" dirty="0">
                <a:effectLst/>
                <a:latin typeface="Calibri" panose="020F0502020204030204" pitchFamily="34" charset="0"/>
                <a:ea typeface="Calibri" panose="020F0502020204030204" pitchFamily="34" charset="0"/>
                <a:cs typeface="Times New Roman" panose="02020603050405020304" pitchFamily="18" charset="0"/>
              </a:rPr>
              <a:t>Paola: A3.</a:t>
            </a:r>
          </a:p>
          <a:p>
            <a:pPr>
              <a:lnSpc>
                <a:spcPct val="107000"/>
              </a:lnSpc>
            </a:pPr>
            <a:r>
              <a:rPr lang="nl-BE" sz="1100" dirty="0" err="1">
                <a:effectLst/>
                <a:latin typeface="Calibri" panose="020F0502020204030204" pitchFamily="34" charset="0"/>
                <a:ea typeface="Calibri" panose="020F0502020204030204" pitchFamily="34" charset="0"/>
                <a:cs typeface="Times New Roman" panose="02020603050405020304" pitchFamily="18" charset="0"/>
              </a:rPr>
              <a:t>Sadet</a:t>
            </a:r>
            <a:r>
              <a:rPr lang="nl-BE" sz="1100" dirty="0">
                <a:effectLst/>
                <a:latin typeface="Calibri" panose="020F0502020204030204" pitchFamily="34" charset="0"/>
                <a:ea typeface="Calibri" panose="020F0502020204030204" pitchFamily="34" charset="0"/>
                <a:cs typeface="Times New Roman" panose="02020603050405020304" pitchFamily="18" charset="0"/>
              </a:rPr>
              <a:t>: En legt dat dan hier</a:t>
            </a:r>
          </a:p>
        </p:txBody>
      </p:sp>
    </p:spTree>
    <p:extLst>
      <p:ext uri="{BB962C8B-B14F-4D97-AF65-F5344CB8AC3E}">
        <p14:creationId xmlns:p14="http://schemas.microsoft.com/office/powerpoint/2010/main" val="18671936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pPr algn="l"/>
            <a:r>
              <a:rPr lang="nl-BE" b="1" dirty="0"/>
              <a:t>Enkele resultaten</a:t>
            </a:r>
            <a:endParaRPr lang="en-US" b="1" dirty="0"/>
          </a:p>
        </p:txBody>
      </p:sp>
      <p:sp>
        <p:nvSpPr>
          <p:cNvPr id="3" name="Tijdelijke aanduiding voor inhoud 2"/>
          <p:cNvSpPr>
            <a:spLocks noGrp="1"/>
          </p:cNvSpPr>
          <p:nvPr>
            <p:ph idx="1"/>
          </p:nvPr>
        </p:nvSpPr>
        <p:spPr/>
        <p:txBody>
          <a:bodyPr>
            <a:normAutofit/>
          </a:bodyPr>
          <a:lstStyle/>
          <a:p>
            <a:pPr marL="0" indent="0">
              <a:buNone/>
            </a:pPr>
            <a:r>
              <a:rPr lang="nl-BE" dirty="0">
                <a:solidFill>
                  <a:srgbClr val="FF0000"/>
                </a:solidFill>
              </a:rPr>
              <a:t>1. Taalgebruik</a:t>
            </a:r>
          </a:p>
        </p:txBody>
      </p:sp>
    </p:spTree>
    <p:extLst>
      <p:ext uri="{BB962C8B-B14F-4D97-AF65-F5344CB8AC3E}">
        <p14:creationId xmlns:p14="http://schemas.microsoft.com/office/powerpoint/2010/main" val="22268333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A3F3E7B7-AA06-4D5B-859A-1D53AAB003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5957" y="4798842"/>
            <a:ext cx="1521084" cy="1521084"/>
          </a:xfrm>
          <a:prstGeom prst="rect">
            <a:avLst/>
          </a:prstGeom>
        </p:spPr>
      </p:pic>
      <p:sp>
        <p:nvSpPr>
          <p:cNvPr id="6" name="Tekstvak 5">
            <a:extLst>
              <a:ext uri="{FF2B5EF4-FFF2-40B4-BE49-F238E27FC236}">
                <a16:creationId xmlns:a16="http://schemas.microsoft.com/office/drawing/2014/main" id="{41959A2C-4884-40E3-947C-4D8DB910F4C2}"/>
              </a:ext>
            </a:extLst>
          </p:cNvPr>
          <p:cNvSpPr txBox="1"/>
          <p:nvPr/>
        </p:nvSpPr>
        <p:spPr>
          <a:xfrm>
            <a:off x="395536" y="6341431"/>
            <a:ext cx="4600600" cy="369332"/>
          </a:xfrm>
          <a:prstGeom prst="rect">
            <a:avLst/>
          </a:prstGeom>
          <a:noFill/>
        </p:spPr>
        <p:txBody>
          <a:bodyPr wrap="square" rtlCol="0">
            <a:spAutoFit/>
          </a:bodyPr>
          <a:lstStyle/>
          <a:p>
            <a:r>
              <a:rPr lang="nl-BE" dirty="0">
                <a:hlinkClick r:id="rId3"/>
              </a:rPr>
              <a:t>www.neejandertaal.be/presentaties.php</a:t>
            </a:r>
            <a:r>
              <a:rPr lang="nl-BE" dirty="0"/>
              <a:t> </a:t>
            </a:r>
          </a:p>
        </p:txBody>
      </p:sp>
      <p:sp>
        <p:nvSpPr>
          <p:cNvPr id="7" name="Tekstvak 6">
            <a:extLst>
              <a:ext uri="{FF2B5EF4-FFF2-40B4-BE49-F238E27FC236}">
                <a16:creationId xmlns:a16="http://schemas.microsoft.com/office/drawing/2014/main" id="{F33244EC-3160-4875-8B9A-9C55AE794687}"/>
              </a:ext>
            </a:extLst>
          </p:cNvPr>
          <p:cNvSpPr txBox="1"/>
          <p:nvPr/>
        </p:nvSpPr>
        <p:spPr>
          <a:xfrm>
            <a:off x="4637599" y="6341431"/>
            <a:ext cx="4371251" cy="369332"/>
          </a:xfrm>
          <a:prstGeom prst="rect">
            <a:avLst/>
          </a:prstGeom>
          <a:noFill/>
        </p:spPr>
        <p:txBody>
          <a:bodyPr wrap="square" rtlCol="0">
            <a:spAutoFit/>
          </a:bodyPr>
          <a:lstStyle/>
          <a:p>
            <a:pPr algn="r"/>
            <a:r>
              <a:rPr lang="nl-BE" dirty="0">
                <a:hlinkClick r:id="rId4"/>
              </a:rPr>
              <a:t>www.neejandertaal.be/sprekendleren.php</a:t>
            </a:r>
            <a:r>
              <a:rPr lang="nl-BE" dirty="0"/>
              <a:t> </a:t>
            </a:r>
          </a:p>
        </p:txBody>
      </p:sp>
      <p:pic>
        <p:nvPicPr>
          <p:cNvPr id="9" name="Afbeelding 8">
            <a:extLst>
              <a:ext uri="{FF2B5EF4-FFF2-40B4-BE49-F238E27FC236}">
                <a16:creationId xmlns:a16="http://schemas.microsoft.com/office/drawing/2014/main" id="{DFC58747-ABCB-4C79-BE90-60C3E8F28BA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08304" y="4798843"/>
            <a:ext cx="1521083" cy="1521083"/>
          </a:xfrm>
          <a:prstGeom prst="rect">
            <a:avLst/>
          </a:prstGeom>
        </p:spPr>
      </p:pic>
      <p:pic>
        <p:nvPicPr>
          <p:cNvPr id="12" name="Picture 2">
            <a:extLst>
              <a:ext uri="{FF2B5EF4-FFF2-40B4-BE49-F238E27FC236}">
                <a16:creationId xmlns:a16="http://schemas.microsoft.com/office/drawing/2014/main" id="{8AEB2384-9AEE-48B3-87C9-A5DA8CE0AAA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5536" y="165505"/>
            <a:ext cx="8230931" cy="35162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Afbeelding 10">
            <a:extLst>
              <a:ext uri="{FF2B5EF4-FFF2-40B4-BE49-F238E27FC236}">
                <a16:creationId xmlns:a16="http://schemas.microsoft.com/office/drawing/2014/main" id="{3841A14A-363E-4E44-8478-DF7EA919EA10}"/>
              </a:ext>
            </a:extLst>
          </p:cNvPr>
          <p:cNvPicPr>
            <a:picLocks noChangeAspect="1"/>
          </p:cNvPicPr>
          <p:nvPr/>
        </p:nvPicPr>
        <p:blipFill>
          <a:blip r:embed="rId7"/>
          <a:stretch>
            <a:fillRect/>
          </a:stretch>
        </p:blipFill>
        <p:spPr>
          <a:xfrm rot="227342">
            <a:off x="3785735" y="3789040"/>
            <a:ext cx="1703728" cy="2406854"/>
          </a:xfrm>
          <a:prstGeom prst="rect">
            <a:avLst/>
          </a:prstGeom>
        </p:spPr>
      </p:pic>
    </p:spTree>
    <p:extLst>
      <p:ext uri="{BB962C8B-B14F-4D97-AF65-F5344CB8AC3E}">
        <p14:creationId xmlns:p14="http://schemas.microsoft.com/office/powerpoint/2010/main" val="40859960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179512" y="692696"/>
            <a:ext cx="3923928" cy="5851525"/>
          </a:xfrm>
        </p:spPr>
        <p:txBody>
          <a:bodyPr>
            <a:normAutofit fontScale="40000" lnSpcReduction="20000"/>
          </a:bodyPr>
          <a:lstStyle/>
          <a:p>
            <a:pPr marL="0" indent="0">
              <a:buNone/>
            </a:pPr>
            <a:r>
              <a:rPr lang="nl-NL" u="sng" dirty="0" err="1"/>
              <a:t>Romaisze</a:t>
            </a:r>
            <a:r>
              <a:rPr lang="nl-NL" u="sng" dirty="0"/>
              <a:t>: </a:t>
            </a:r>
            <a:r>
              <a:rPr lang="nl-NL" dirty="0"/>
              <a:t>Wie denkt dat er hier hoort?</a:t>
            </a:r>
            <a:endParaRPr lang="nl-BE" dirty="0"/>
          </a:p>
          <a:p>
            <a:pPr marL="0" indent="0">
              <a:buNone/>
            </a:pPr>
            <a:r>
              <a:rPr lang="nl-NL" u="sng" dirty="0" err="1"/>
              <a:t>Merven</a:t>
            </a:r>
            <a:r>
              <a:rPr lang="nl-NL" u="sng" dirty="0"/>
              <a:t>: </a:t>
            </a:r>
            <a:r>
              <a:rPr lang="nl-NL" dirty="0">
                <a:solidFill>
                  <a:srgbClr val="0070C0"/>
                </a:solidFill>
              </a:rPr>
              <a:t>Nee, deze. We moeten eerst met die beginnen.</a:t>
            </a:r>
            <a:endParaRPr lang="nl-BE" dirty="0">
              <a:solidFill>
                <a:srgbClr val="0070C0"/>
              </a:solidFill>
            </a:endParaRPr>
          </a:p>
          <a:p>
            <a:pPr marL="0" indent="0">
              <a:buNone/>
            </a:pPr>
            <a:r>
              <a:rPr lang="nl-NL" u="sng" dirty="0"/>
              <a:t>Michaël: </a:t>
            </a:r>
            <a:r>
              <a:rPr lang="nl-NL" dirty="0"/>
              <a:t>Oké. Dit, ik denk dat eh… Wacht.</a:t>
            </a:r>
            <a:endParaRPr lang="nl-BE" dirty="0"/>
          </a:p>
          <a:p>
            <a:pPr marL="0" indent="0">
              <a:buNone/>
            </a:pPr>
            <a:r>
              <a:rPr lang="nl-NL" u="sng" dirty="0" err="1"/>
              <a:t>Merven</a:t>
            </a:r>
            <a:r>
              <a:rPr lang="nl-NL" u="sng" dirty="0"/>
              <a:t>: </a:t>
            </a:r>
            <a:r>
              <a:rPr lang="nl-NL" dirty="0"/>
              <a:t>Nummer 4.</a:t>
            </a:r>
            <a:endParaRPr lang="nl-BE" dirty="0"/>
          </a:p>
          <a:p>
            <a:pPr marL="0" indent="0">
              <a:buNone/>
            </a:pPr>
            <a:r>
              <a:rPr lang="nl-NL" u="sng" dirty="0"/>
              <a:t>Michaël: </a:t>
            </a:r>
            <a:r>
              <a:rPr lang="nl-NL" dirty="0"/>
              <a:t>Ik denk dat dat dit is.</a:t>
            </a:r>
            <a:endParaRPr lang="nl-BE" dirty="0"/>
          </a:p>
          <a:p>
            <a:pPr marL="0" indent="0">
              <a:buNone/>
            </a:pPr>
            <a:r>
              <a:rPr lang="nl-NL" u="sng" dirty="0" err="1"/>
              <a:t>Romaisze</a:t>
            </a:r>
            <a:r>
              <a:rPr lang="nl-NL" u="sng" dirty="0"/>
              <a:t>: </a:t>
            </a:r>
            <a:r>
              <a:rPr lang="nl-NL" dirty="0"/>
              <a:t>Deze is.</a:t>
            </a:r>
            <a:endParaRPr lang="nl-BE" dirty="0"/>
          </a:p>
          <a:p>
            <a:pPr marL="0" indent="0">
              <a:buNone/>
            </a:pPr>
            <a:r>
              <a:rPr lang="nl-NL" u="sng" dirty="0"/>
              <a:t>Michaël: </a:t>
            </a:r>
            <a:r>
              <a:rPr lang="nl-NL" dirty="0">
                <a:solidFill>
                  <a:srgbClr val="0070C0"/>
                </a:solidFill>
              </a:rPr>
              <a:t>Ja.</a:t>
            </a:r>
            <a:endParaRPr lang="nl-BE" dirty="0">
              <a:solidFill>
                <a:srgbClr val="0070C0"/>
              </a:solidFill>
            </a:endParaRPr>
          </a:p>
          <a:p>
            <a:pPr marL="0" indent="0">
              <a:buNone/>
            </a:pPr>
            <a:r>
              <a:rPr lang="nl-NL" u="sng" dirty="0" err="1"/>
              <a:t>Romaisze</a:t>
            </a:r>
            <a:r>
              <a:rPr lang="nl-NL" u="sng" dirty="0"/>
              <a:t>: </a:t>
            </a:r>
            <a:r>
              <a:rPr lang="nl-NL" dirty="0">
                <a:solidFill>
                  <a:srgbClr val="00B050"/>
                </a:solidFill>
              </a:rPr>
              <a:t>Wie is er akkoord met nummer 4?</a:t>
            </a:r>
            <a:endParaRPr lang="nl-BE" dirty="0">
              <a:solidFill>
                <a:srgbClr val="00B050"/>
              </a:solidFill>
            </a:endParaRPr>
          </a:p>
          <a:p>
            <a:pPr marL="0" indent="0">
              <a:buNone/>
            </a:pPr>
            <a:r>
              <a:rPr lang="nl-NL" u="sng" dirty="0"/>
              <a:t>Michaël: </a:t>
            </a:r>
            <a:r>
              <a:rPr lang="nl-NL" dirty="0"/>
              <a:t>Ik.</a:t>
            </a:r>
            <a:endParaRPr lang="nl-BE" dirty="0"/>
          </a:p>
          <a:p>
            <a:pPr marL="0" indent="0">
              <a:buNone/>
            </a:pPr>
            <a:r>
              <a:rPr lang="nl-NL" u="sng" dirty="0" err="1"/>
              <a:t>Merven</a:t>
            </a:r>
            <a:r>
              <a:rPr lang="nl-NL" u="sng" dirty="0"/>
              <a:t>: </a:t>
            </a:r>
            <a:r>
              <a:rPr lang="nl-NL" dirty="0"/>
              <a:t>Ik.</a:t>
            </a:r>
            <a:endParaRPr lang="nl-BE" dirty="0"/>
          </a:p>
          <a:p>
            <a:pPr marL="0" indent="0">
              <a:buNone/>
            </a:pPr>
            <a:r>
              <a:rPr lang="nl-NL" u="sng" dirty="0"/>
              <a:t>Michaël: </a:t>
            </a:r>
            <a:r>
              <a:rPr lang="nl-NL" dirty="0">
                <a:solidFill>
                  <a:srgbClr val="0070C0"/>
                </a:solidFill>
              </a:rPr>
              <a:t>Mag ik de volgende doen? Dank u.</a:t>
            </a:r>
            <a:endParaRPr lang="nl-BE" dirty="0">
              <a:solidFill>
                <a:srgbClr val="0070C0"/>
              </a:solidFill>
            </a:endParaRPr>
          </a:p>
          <a:p>
            <a:pPr marL="0" indent="0">
              <a:buNone/>
            </a:pPr>
            <a:r>
              <a:rPr lang="nl-NL" u="sng" dirty="0" err="1"/>
              <a:t>Romaisze</a:t>
            </a:r>
            <a:r>
              <a:rPr lang="nl-NL" u="sng" dirty="0"/>
              <a:t>: </a:t>
            </a:r>
            <a:r>
              <a:rPr lang="nl-NL" dirty="0">
                <a:solidFill>
                  <a:srgbClr val="0070C0"/>
                </a:solidFill>
              </a:rPr>
              <a:t>Om de beurt gaat er iemand iets doen</a:t>
            </a:r>
            <a:r>
              <a:rPr lang="nl-NL" dirty="0"/>
              <a:t>.</a:t>
            </a:r>
            <a:endParaRPr lang="nl-BE" dirty="0"/>
          </a:p>
          <a:p>
            <a:pPr marL="0" indent="0">
              <a:buNone/>
            </a:pPr>
            <a:r>
              <a:rPr lang="nl-NL" u="sng" dirty="0"/>
              <a:t>Michaël: </a:t>
            </a:r>
            <a:r>
              <a:rPr lang="nl-NL" dirty="0"/>
              <a:t>Eh…</a:t>
            </a:r>
            <a:endParaRPr lang="nl-BE" dirty="0"/>
          </a:p>
          <a:p>
            <a:pPr marL="0" indent="0">
              <a:buNone/>
            </a:pPr>
            <a:r>
              <a:rPr lang="nl-NL" u="sng" dirty="0" err="1"/>
              <a:t>Romaisze</a:t>
            </a:r>
            <a:r>
              <a:rPr lang="nl-NL" u="sng" dirty="0"/>
              <a:t>: </a:t>
            </a:r>
            <a:r>
              <a:rPr lang="nl-NL" dirty="0"/>
              <a:t>Blad omhoog.</a:t>
            </a:r>
            <a:endParaRPr lang="nl-BE" dirty="0"/>
          </a:p>
          <a:p>
            <a:pPr marL="0" indent="0">
              <a:buNone/>
            </a:pPr>
            <a:r>
              <a:rPr lang="nl-NL" u="sng" dirty="0"/>
              <a:t>Michaël: </a:t>
            </a:r>
            <a:r>
              <a:rPr lang="nl-NL" dirty="0"/>
              <a:t>Omhoog?</a:t>
            </a:r>
            <a:endParaRPr lang="nl-BE" dirty="0"/>
          </a:p>
          <a:p>
            <a:pPr marL="0" indent="0">
              <a:buNone/>
            </a:pPr>
            <a:r>
              <a:rPr lang="nl-NL" u="sng" dirty="0" err="1"/>
              <a:t>Romaisze</a:t>
            </a:r>
            <a:r>
              <a:rPr lang="nl-NL" u="sng" dirty="0"/>
              <a:t>: </a:t>
            </a:r>
            <a:r>
              <a:rPr lang="nl-NL" dirty="0"/>
              <a:t>Ja, beter. Ik heb… Ik heb 2. Wie is er akkoord met 2?</a:t>
            </a:r>
            <a:endParaRPr lang="nl-BE" dirty="0"/>
          </a:p>
          <a:p>
            <a:pPr marL="0" indent="0">
              <a:buNone/>
            </a:pPr>
            <a:r>
              <a:rPr lang="nl-NL" u="sng" dirty="0"/>
              <a:t>Michaël: </a:t>
            </a:r>
            <a:r>
              <a:rPr lang="nl-NL" dirty="0">
                <a:solidFill>
                  <a:srgbClr val="00B050"/>
                </a:solidFill>
              </a:rPr>
              <a:t>Welke denken jullie dat dat is?</a:t>
            </a:r>
            <a:endParaRPr lang="nl-BE" dirty="0">
              <a:solidFill>
                <a:srgbClr val="00B050"/>
              </a:solidFill>
            </a:endParaRPr>
          </a:p>
          <a:p>
            <a:pPr marL="0" indent="0">
              <a:buNone/>
            </a:pPr>
            <a:r>
              <a:rPr lang="nl-NL" u="sng" dirty="0" err="1"/>
              <a:t>Merven</a:t>
            </a:r>
            <a:r>
              <a:rPr lang="nl-NL" u="sng" dirty="0"/>
              <a:t>: </a:t>
            </a:r>
            <a:r>
              <a:rPr lang="nl-NL" dirty="0">
                <a:solidFill>
                  <a:srgbClr val="FF0000"/>
                </a:solidFill>
              </a:rPr>
              <a:t>Ik ben akkoord met 2.</a:t>
            </a:r>
            <a:endParaRPr lang="nl-BE" dirty="0">
              <a:solidFill>
                <a:srgbClr val="FF0000"/>
              </a:solidFill>
            </a:endParaRPr>
          </a:p>
          <a:p>
            <a:pPr marL="0" indent="0">
              <a:buNone/>
            </a:pPr>
            <a:r>
              <a:rPr lang="nl-NL" u="sng" dirty="0"/>
              <a:t>Michaël: </a:t>
            </a:r>
            <a:r>
              <a:rPr lang="nl-NL" dirty="0"/>
              <a:t>Ik ben… </a:t>
            </a:r>
            <a:r>
              <a:rPr lang="nl-NL" dirty="0">
                <a:solidFill>
                  <a:srgbClr val="FF0000"/>
                </a:solidFill>
              </a:rPr>
              <a:t>Ik ben akkoord met 2.</a:t>
            </a:r>
            <a:endParaRPr lang="nl-BE" dirty="0">
              <a:solidFill>
                <a:srgbClr val="FF0000"/>
              </a:solidFill>
            </a:endParaRPr>
          </a:p>
          <a:p>
            <a:pPr marL="0" indent="0">
              <a:buNone/>
            </a:pPr>
            <a:r>
              <a:rPr lang="nl-NL" u="sng" dirty="0" err="1"/>
              <a:t>Romaisze</a:t>
            </a:r>
            <a:r>
              <a:rPr lang="nl-NL" u="sng" dirty="0"/>
              <a:t>: </a:t>
            </a:r>
            <a:r>
              <a:rPr lang="nl-NL" dirty="0"/>
              <a:t>Oké, volgende.</a:t>
            </a:r>
            <a:endParaRPr lang="nl-BE" dirty="0"/>
          </a:p>
          <a:p>
            <a:pPr marL="0" indent="0">
              <a:buNone/>
            </a:pPr>
            <a:r>
              <a:rPr lang="nl-NL" u="sng" dirty="0"/>
              <a:t>Michaël: </a:t>
            </a:r>
            <a:r>
              <a:rPr lang="nl-NL" dirty="0"/>
              <a:t>Volgende.</a:t>
            </a:r>
            <a:endParaRPr lang="nl-BE" dirty="0"/>
          </a:p>
          <a:p>
            <a:pPr marL="0" indent="0">
              <a:buNone/>
            </a:pPr>
            <a:r>
              <a:rPr lang="nl-NL" u="sng" dirty="0" err="1"/>
              <a:t>Romaisze</a:t>
            </a:r>
            <a:r>
              <a:rPr lang="nl-NL" u="sng" dirty="0"/>
              <a:t>: </a:t>
            </a:r>
            <a:r>
              <a:rPr lang="nl-NL" dirty="0">
                <a:solidFill>
                  <a:srgbClr val="0070C0"/>
                </a:solidFill>
              </a:rPr>
              <a:t>Wacht eens. Afgeven ah Michaël.</a:t>
            </a:r>
            <a:endParaRPr lang="nl-BE" dirty="0">
              <a:solidFill>
                <a:srgbClr val="0070C0"/>
              </a:solidFill>
            </a:endParaRPr>
          </a:p>
          <a:p>
            <a:pPr marL="0" indent="0">
              <a:buNone/>
            </a:pPr>
            <a:r>
              <a:rPr lang="nl-NL" u="sng" dirty="0" err="1"/>
              <a:t>Merven</a:t>
            </a:r>
            <a:r>
              <a:rPr lang="nl-NL" u="sng" dirty="0"/>
              <a:t>: </a:t>
            </a:r>
            <a:r>
              <a:rPr lang="nl-NL" dirty="0"/>
              <a:t>Geef aan mij. Oké. </a:t>
            </a:r>
            <a:r>
              <a:rPr lang="nl-NL" dirty="0">
                <a:solidFill>
                  <a:srgbClr val="FF0000"/>
                </a:solidFill>
              </a:rPr>
              <a:t>Wie is akkoord met 3?</a:t>
            </a:r>
            <a:endParaRPr lang="nl-BE" dirty="0">
              <a:solidFill>
                <a:srgbClr val="FF0000"/>
              </a:solidFill>
            </a:endParaRPr>
          </a:p>
          <a:p>
            <a:pPr marL="0" indent="0">
              <a:buNone/>
            </a:pPr>
            <a:r>
              <a:rPr lang="de-DE" u="sng" dirty="0" err="1"/>
              <a:t>Romaisze</a:t>
            </a:r>
            <a:r>
              <a:rPr lang="de-DE" u="sng" dirty="0"/>
              <a:t>: </a:t>
            </a:r>
            <a:r>
              <a:rPr lang="de-DE" dirty="0"/>
              <a:t>Ja.</a:t>
            </a:r>
            <a:endParaRPr lang="nl-BE" dirty="0"/>
          </a:p>
          <a:p>
            <a:pPr marL="0" indent="0">
              <a:buNone/>
            </a:pPr>
            <a:r>
              <a:rPr lang="de-DE" u="sng" dirty="0"/>
              <a:t>Michaël: </a:t>
            </a:r>
            <a:r>
              <a:rPr lang="de-DE" dirty="0"/>
              <a:t>Ja. Ah, ah, huh? 3, ja.</a:t>
            </a:r>
            <a:endParaRPr lang="nl-BE" dirty="0"/>
          </a:p>
          <a:p>
            <a:pPr marL="0" indent="0">
              <a:buNone/>
            </a:pPr>
            <a:endParaRPr lang="nl-BE" dirty="0"/>
          </a:p>
        </p:txBody>
      </p:sp>
      <p:sp>
        <p:nvSpPr>
          <p:cNvPr id="5" name="Tekstvak 4"/>
          <p:cNvSpPr txBox="1"/>
          <p:nvPr/>
        </p:nvSpPr>
        <p:spPr>
          <a:xfrm>
            <a:off x="6833216" y="508030"/>
            <a:ext cx="2131272" cy="369332"/>
          </a:xfrm>
          <a:prstGeom prst="rect">
            <a:avLst/>
          </a:prstGeom>
          <a:noFill/>
        </p:spPr>
        <p:txBody>
          <a:bodyPr wrap="square" rtlCol="0">
            <a:spAutoFit/>
          </a:bodyPr>
          <a:lstStyle/>
          <a:p>
            <a:r>
              <a:rPr lang="nl-BE" dirty="0"/>
              <a:t>Effectmeting: Raven</a:t>
            </a:r>
          </a:p>
        </p:txBody>
      </p:sp>
    </p:spTree>
    <p:extLst>
      <p:ext uri="{BB962C8B-B14F-4D97-AF65-F5344CB8AC3E}">
        <p14:creationId xmlns:p14="http://schemas.microsoft.com/office/powerpoint/2010/main" val="6318959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a:hlinkClick r:id="rId2"/>
            <a:extLst>
              <a:ext uri="{FF2B5EF4-FFF2-40B4-BE49-F238E27FC236}">
                <a16:creationId xmlns:a16="http://schemas.microsoft.com/office/drawing/2014/main" id="{0C7E817B-9A55-42F7-9568-4EE2BF87344E}"/>
              </a:ext>
            </a:extLst>
          </p:cNvPr>
          <p:cNvPicPr>
            <a:picLocks noGrp="1" noChangeAspect="1" noChangeArrowheads="1"/>
          </p:cNvPicPr>
          <p:nvPr>
            <p:ph idx="1"/>
          </p:nvPr>
        </p:nvPicPr>
        <p:blipFill>
          <a:blip r:embed="rId3">
            <a:extLst>
              <a:ext uri="{BEBA8EAE-BF5A-486C-A8C5-ECC9F3942E4B}">
                <a14:imgProps xmlns:a14="http://schemas.microsoft.com/office/drawing/2010/main">
                  <a14:imgLayer r:embed="rId4">
                    <a14:imgEffect>
                      <a14:artisticPhotocopy trans="19000" detail="0"/>
                    </a14:imgEffect>
                  </a14:imgLayer>
                </a14:imgProps>
              </a:ext>
              <a:ext uri="{28A0092B-C50C-407E-A947-70E740481C1C}">
                <a14:useLocalDpi xmlns:a14="http://schemas.microsoft.com/office/drawing/2010/main" val="0"/>
              </a:ext>
            </a:extLst>
          </a:blip>
          <a:srcRect/>
          <a:stretch>
            <a:fillRect/>
          </a:stretch>
        </p:blipFill>
        <p:spPr bwMode="auto">
          <a:xfrm>
            <a:off x="22611" y="1847681"/>
            <a:ext cx="9228618" cy="3942494"/>
          </a:xfrm>
          <a:prstGeom prst="rect">
            <a:avLst/>
          </a:prstGeom>
          <a:solidFill>
            <a:schemeClr val="accent3">
              <a:lumMod val="50000"/>
              <a:alpha val="35000"/>
            </a:schemeClr>
          </a:solidFill>
          <a:ln>
            <a:noFill/>
          </a:ln>
        </p:spPr>
      </p:pic>
      <p:sp>
        <p:nvSpPr>
          <p:cNvPr id="2" name="Titel 1"/>
          <p:cNvSpPr>
            <a:spLocks noGrp="1"/>
          </p:cNvSpPr>
          <p:nvPr>
            <p:ph type="title"/>
          </p:nvPr>
        </p:nvSpPr>
        <p:spPr/>
        <p:txBody>
          <a:bodyPr/>
          <a:lstStyle/>
          <a:p>
            <a:r>
              <a:rPr lang="nl-BE" dirty="0"/>
              <a:t>Effecten na drie maanden</a:t>
            </a:r>
          </a:p>
        </p:txBody>
      </p:sp>
      <p:grpSp>
        <p:nvGrpSpPr>
          <p:cNvPr id="16" name="Groep 15">
            <a:extLst>
              <a:ext uri="{FF2B5EF4-FFF2-40B4-BE49-F238E27FC236}">
                <a16:creationId xmlns:a16="http://schemas.microsoft.com/office/drawing/2014/main" id="{31397436-4299-40D4-B7D9-7ABEC7CC234C}"/>
              </a:ext>
            </a:extLst>
          </p:cNvPr>
          <p:cNvGrpSpPr>
            <a:grpSpLocks noChangeAspect="1"/>
          </p:cNvGrpSpPr>
          <p:nvPr/>
        </p:nvGrpSpPr>
        <p:grpSpPr>
          <a:xfrm>
            <a:off x="6830084" y="1389593"/>
            <a:ext cx="2185683" cy="2090090"/>
            <a:chOff x="7098148" y="1614678"/>
            <a:chExt cx="2075871" cy="2088232"/>
          </a:xfrm>
        </p:grpSpPr>
        <p:sp>
          <p:nvSpPr>
            <p:cNvPr id="12" name="Ovaal 11">
              <a:extLst>
                <a:ext uri="{FF2B5EF4-FFF2-40B4-BE49-F238E27FC236}">
                  <a16:creationId xmlns:a16="http://schemas.microsoft.com/office/drawing/2014/main" id="{2FE22B2F-7DFF-4262-B973-E987C148EF8A}"/>
                </a:ext>
              </a:extLst>
            </p:cNvPr>
            <p:cNvSpPr/>
            <p:nvPr/>
          </p:nvSpPr>
          <p:spPr>
            <a:xfrm>
              <a:off x="7098148" y="1614678"/>
              <a:ext cx="2069469" cy="2088232"/>
            </a:xfrm>
            <a:prstGeom prst="ellipse">
              <a:avLst/>
            </a:prstGeom>
            <a:solidFill>
              <a:schemeClr val="accent6">
                <a:lumMod val="60000"/>
                <a:lumOff val="40000"/>
                <a:alpha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7" name="Tekstvak 6">
              <a:extLst>
                <a:ext uri="{FF2B5EF4-FFF2-40B4-BE49-F238E27FC236}">
                  <a16:creationId xmlns:a16="http://schemas.microsoft.com/office/drawing/2014/main" id="{C8E842B7-2CCD-478D-B907-25444625069E}"/>
                </a:ext>
              </a:extLst>
            </p:cNvPr>
            <p:cNvSpPr txBox="1"/>
            <p:nvPr/>
          </p:nvSpPr>
          <p:spPr>
            <a:xfrm>
              <a:off x="7159955" y="1642698"/>
              <a:ext cx="2014064" cy="645756"/>
            </a:xfrm>
            <a:prstGeom prst="rect">
              <a:avLst/>
            </a:prstGeom>
            <a:noFill/>
          </p:spPr>
          <p:txBody>
            <a:bodyPr wrap="square" rtlCol="0">
              <a:spAutoFit/>
            </a:bodyPr>
            <a:lstStyle/>
            <a:p>
              <a:pPr algn="ctr"/>
              <a:r>
                <a:rPr lang="nl-BE" b="1" dirty="0"/>
                <a:t>Verdeling spreekbeurten</a:t>
              </a:r>
            </a:p>
          </p:txBody>
        </p:sp>
      </p:grpSp>
      <p:grpSp>
        <p:nvGrpSpPr>
          <p:cNvPr id="17" name="Groep 16">
            <a:extLst>
              <a:ext uri="{FF2B5EF4-FFF2-40B4-BE49-F238E27FC236}">
                <a16:creationId xmlns:a16="http://schemas.microsoft.com/office/drawing/2014/main" id="{1A0697FE-1D96-406F-9346-9A66E0D1B96B}"/>
              </a:ext>
            </a:extLst>
          </p:cNvPr>
          <p:cNvGrpSpPr>
            <a:grpSpLocks noChangeAspect="1"/>
          </p:cNvGrpSpPr>
          <p:nvPr/>
        </p:nvGrpSpPr>
        <p:grpSpPr>
          <a:xfrm>
            <a:off x="750279" y="1257219"/>
            <a:ext cx="2308966" cy="2160000"/>
            <a:chOff x="1259632" y="1580774"/>
            <a:chExt cx="2232248" cy="2088232"/>
          </a:xfrm>
        </p:grpSpPr>
        <p:sp>
          <p:nvSpPr>
            <p:cNvPr id="11" name="Ovaal 10">
              <a:extLst>
                <a:ext uri="{FF2B5EF4-FFF2-40B4-BE49-F238E27FC236}">
                  <a16:creationId xmlns:a16="http://schemas.microsoft.com/office/drawing/2014/main" id="{782DB45F-F3E1-4A23-B644-83AF2C177B76}"/>
                </a:ext>
              </a:extLst>
            </p:cNvPr>
            <p:cNvSpPr/>
            <p:nvPr/>
          </p:nvSpPr>
          <p:spPr>
            <a:xfrm>
              <a:off x="1341022" y="1580774"/>
              <a:ext cx="2069469" cy="2088232"/>
            </a:xfrm>
            <a:prstGeom prst="ellipse">
              <a:avLst/>
            </a:prstGeom>
            <a:solidFill>
              <a:schemeClr val="accent6">
                <a:lumMod val="60000"/>
                <a:lumOff val="40000"/>
                <a:alpha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6" name="Tekstvak 5">
              <a:extLst>
                <a:ext uri="{FF2B5EF4-FFF2-40B4-BE49-F238E27FC236}">
                  <a16:creationId xmlns:a16="http://schemas.microsoft.com/office/drawing/2014/main" id="{EA53BFB0-8D89-4BAF-8A35-88D253203784}"/>
                </a:ext>
              </a:extLst>
            </p:cNvPr>
            <p:cNvSpPr txBox="1"/>
            <p:nvPr/>
          </p:nvSpPr>
          <p:spPr>
            <a:xfrm>
              <a:off x="1259632" y="1607018"/>
              <a:ext cx="2232248" cy="646331"/>
            </a:xfrm>
            <a:prstGeom prst="rect">
              <a:avLst/>
            </a:prstGeom>
            <a:noFill/>
          </p:spPr>
          <p:txBody>
            <a:bodyPr wrap="square" rtlCol="0">
              <a:spAutoFit/>
            </a:bodyPr>
            <a:lstStyle/>
            <a:p>
              <a:pPr algn="ctr"/>
              <a:r>
                <a:rPr lang="nl-BE" b="1" dirty="0"/>
                <a:t>Specifiek </a:t>
              </a:r>
            </a:p>
            <a:p>
              <a:pPr algn="ctr"/>
              <a:r>
                <a:rPr lang="nl-BE" b="1" dirty="0"/>
                <a:t>taalgebruik</a:t>
              </a:r>
            </a:p>
          </p:txBody>
        </p:sp>
      </p:grpSp>
      <p:grpSp>
        <p:nvGrpSpPr>
          <p:cNvPr id="3" name="Groep 2">
            <a:extLst>
              <a:ext uri="{FF2B5EF4-FFF2-40B4-BE49-F238E27FC236}">
                <a16:creationId xmlns:a16="http://schemas.microsoft.com/office/drawing/2014/main" id="{8278AD53-F867-4BB6-A357-9EE47CBCA72E}"/>
              </a:ext>
            </a:extLst>
          </p:cNvPr>
          <p:cNvGrpSpPr/>
          <p:nvPr/>
        </p:nvGrpSpPr>
        <p:grpSpPr>
          <a:xfrm>
            <a:off x="4929472" y="4594638"/>
            <a:ext cx="2160000" cy="2160000"/>
            <a:chOff x="5244133" y="4352818"/>
            <a:chExt cx="2069469" cy="2088232"/>
          </a:xfrm>
        </p:grpSpPr>
        <p:sp>
          <p:nvSpPr>
            <p:cNvPr id="14" name="Ovaal 13">
              <a:extLst>
                <a:ext uri="{FF2B5EF4-FFF2-40B4-BE49-F238E27FC236}">
                  <a16:creationId xmlns:a16="http://schemas.microsoft.com/office/drawing/2014/main" id="{3CE540EF-8528-4B09-BF92-FFBE45120CB1}"/>
                </a:ext>
              </a:extLst>
            </p:cNvPr>
            <p:cNvSpPr>
              <a:spLocks noChangeAspect="1"/>
            </p:cNvSpPr>
            <p:nvPr/>
          </p:nvSpPr>
          <p:spPr>
            <a:xfrm>
              <a:off x="5244133" y="4352818"/>
              <a:ext cx="2069469" cy="2088232"/>
            </a:xfrm>
            <a:prstGeom prst="ellipse">
              <a:avLst/>
            </a:prstGeom>
            <a:solidFill>
              <a:schemeClr val="accent6">
                <a:lumMod val="60000"/>
                <a:lumOff val="40000"/>
                <a:alpha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9" name="Tekstvak 8">
              <a:extLst>
                <a:ext uri="{FF2B5EF4-FFF2-40B4-BE49-F238E27FC236}">
                  <a16:creationId xmlns:a16="http://schemas.microsoft.com/office/drawing/2014/main" id="{AE67B955-FFE3-4EFE-ABDA-8C34F49838FB}"/>
                </a:ext>
              </a:extLst>
            </p:cNvPr>
            <p:cNvSpPr txBox="1">
              <a:spLocks noChangeAspect="1"/>
            </p:cNvSpPr>
            <p:nvPr/>
          </p:nvSpPr>
          <p:spPr>
            <a:xfrm>
              <a:off x="5394203" y="4521997"/>
              <a:ext cx="1728190" cy="357061"/>
            </a:xfrm>
            <a:prstGeom prst="rect">
              <a:avLst/>
            </a:prstGeom>
            <a:noFill/>
          </p:spPr>
          <p:txBody>
            <a:bodyPr wrap="square" rtlCol="0">
              <a:spAutoFit/>
            </a:bodyPr>
            <a:lstStyle/>
            <a:p>
              <a:pPr algn="ctr"/>
              <a:r>
                <a:rPr lang="nl-BE" b="1" dirty="0"/>
                <a:t>Argumenten</a:t>
              </a:r>
            </a:p>
          </p:txBody>
        </p:sp>
      </p:grpSp>
      <p:grpSp>
        <p:nvGrpSpPr>
          <p:cNvPr id="19" name="Groep 18">
            <a:extLst>
              <a:ext uri="{FF2B5EF4-FFF2-40B4-BE49-F238E27FC236}">
                <a16:creationId xmlns:a16="http://schemas.microsoft.com/office/drawing/2014/main" id="{542AF810-8497-45BB-841C-82E86A6200AC}"/>
              </a:ext>
            </a:extLst>
          </p:cNvPr>
          <p:cNvGrpSpPr/>
          <p:nvPr/>
        </p:nvGrpSpPr>
        <p:grpSpPr>
          <a:xfrm>
            <a:off x="1763688" y="4072420"/>
            <a:ext cx="2160000" cy="2160000"/>
            <a:chOff x="1449033" y="3885781"/>
            <a:chExt cx="2069469" cy="2088232"/>
          </a:xfrm>
        </p:grpSpPr>
        <p:sp>
          <p:nvSpPr>
            <p:cNvPr id="13" name="Ovaal 12">
              <a:extLst>
                <a:ext uri="{FF2B5EF4-FFF2-40B4-BE49-F238E27FC236}">
                  <a16:creationId xmlns:a16="http://schemas.microsoft.com/office/drawing/2014/main" id="{13A76484-4150-40A9-9859-535F46D8D0F4}"/>
                </a:ext>
              </a:extLst>
            </p:cNvPr>
            <p:cNvSpPr/>
            <p:nvPr/>
          </p:nvSpPr>
          <p:spPr>
            <a:xfrm>
              <a:off x="1449033" y="3885781"/>
              <a:ext cx="2069469" cy="2088232"/>
            </a:xfrm>
            <a:prstGeom prst="ellipse">
              <a:avLst/>
            </a:prstGeom>
            <a:solidFill>
              <a:schemeClr val="accent6">
                <a:lumMod val="60000"/>
                <a:lumOff val="40000"/>
                <a:alpha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8" name="Tekstvak 7">
              <a:extLst>
                <a:ext uri="{FF2B5EF4-FFF2-40B4-BE49-F238E27FC236}">
                  <a16:creationId xmlns:a16="http://schemas.microsoft.com/office/drawing/2014/main" id="{B0E19CBF-925E-4E4E-A860-6305B802842F}"/>
                </a:ext>
              </a:extLst>
            </p:cNvPr>
            <p:cNvSpPr txBox="1"/>
            <p:nvPr/>
          </p:nvSpPr>
          <p:spPr>
            <a:xfrm>
              <a:off x="1732065" y="4059451"/>
              <a:ext cx="1512168" cy="357061"/>
            </a:xfrm>
            <a:prstGeom prst="rect">
              <a:avLst/>
            </a:prstGeom>
            <a:noFill/>
          </p:spPr>
          <p:txBody>
            <a:bodyPr wrap="square" rtlCol="0">
              <a:spAutoFit/>
            </a:bodyPr>
            <a:lstStyle/>
            <a:p>
              <a:pPr algn="ctr"/>
              <a:r>
                <a:rPr lang="nl-BE" b="1" dirty="0"/>
                <a:t>Lange zinnen</a:t>
              </a:r>
            </a:p>
          </p:txBody>
        </p:sp>
      </p:grpSp>
      <p:pic>
        <p:nvPicPr>
          <p:cNvPr id="15" name="Afbeelding 14">
            <a:extLst>
              <a:ext uri="{FF2B5EF4-FFF2-40B4-BE49-F238E27FC236}">
                <a16:creationId xmlns:a16="http://schemas.microsoft.com/office/drawing/2014/main" id="{A8674B91-7AA8-48B1-B05E-9F87D5C04E32}"/>
              </a:ext>
            </a:extLst>
          </p:cNvPr>
          <p:cNvPicPr>
            <a:picLocks noChangeAspect="1"/>
          </p:cNvPicPr>
          <p:nvPr/>
        </p:nvPicPr>
        <p:blipFill>
          <a:blip r:embed="rId5"/>
          <a:stretch>
            <a:fillRect/>
          </a:stretch>
        </p:blipFill>
        <p:spPr>
          <a:xfrm>
            <a:off x="1115574" y="1980055"/>
            <a:ext cx="1578375" cy="1060534"/>
          </a:xfrm>
          <a:prstGeom prst="rect">
            <a:avLst/>
          </a:prstGeom>
        </p:spPr>
      </p:pic>
      <p:pic>
        <p:nvPicPr>
          <p:cNvPr id="21" name="Afbeelding 20">
            <a:extLst>
              <a:ext uri="{FF2B5EF4-FFF2-40B4-BE49-F238E27FC236}">
                <a16:creationId xmlns:a16="http://schemas.microsoft.com/office/drawing/2014/main" id="{B142F551-363F-40E3-AF4C-D726F22B7B35}"/>
              </a:ext>
            </a:extLst>
          </p:cNvPr>
          <p:cNvPicPr>
            <a:picLocks noChangeAspect="1"/>
          </p:cNvPicPr>
          <p:nvPr/>
        </p:nvPicPr>
        <p:blipFill>
          <a:blip r:embed="rId6"/>
          <a:stretch>
            <a:fillRect/>
          </a:stretch>
        </p:blipFill>
        <p:spPr>
          <a:xfrm>
            <a:off x="7108425" y="2092014"/>
            <a:ext cx="1578375" cy="957067"/>
          </a:xfrm>
          <a:prstGeom prst="rect">
            <a:avLst/>
          </a:prstGeom>
        </p:spPr>
      </p:pic>
      <p:pic>
        <p:nvPicPr>
          <p:cNvPr id="22" name="Afbeelding 21">
            <a:extLst>
              <a:ext uri="{FF2B5EF4-FFF2-40B4-BE49-F238E27FC236}">
                <a16:creationId xmlns:a16="http://schemas.microsoft.com/office/drawing/2014/main" id="{69EE5FDD-D77B-475A-B3CA-E51DE8EF8FDE}"/>
              </a:ext>
            </a:extLst>
          </p:cNvPr>
          <p:cNvPicPr>
            <a:picLocks noChangeAspect="1"/>
          </p:cNvPicPr>
          <p:nvPr/>
        </p:nvPicPr>
        <p:blipFill>
          <a:blip r:embed="rId7"/>
          <a:stretch>
            <a:fillRect/>
          </a:stretch>
        </p:blipFill>
        <p:spPr>
          <a:xfrm>
            <a:off x="2059018" y="4735061"/>
            <a:ext cx="1578375" cy="1060534"/>
          </a:xfrm>
          <a:prstGeom prst="rect">
            <a:avLst/>
          </a:prstGeom>
        </p:spPr>
      </p:pic>
      <p:pic>
        <p:nvPicPr>
          <p:cNvPr id="23" name="Afbeelding 22">
            <a:extLst>
              <a:ext uri="{FF2B5EF4-FFF2-40B4-BE49-F238E27FC236}">
                <a16:creationId xmlns:a16="http://schemas.microsoft.com/office/drawing/2014/main" id="{49554A0E-605B-445F-9371-83E4FA9CCBFA}"/>
              </a:ext>
            </a:extLst>
          </p:cNvPr>
          <p:cNvPicPr>
            <a:picLocks noChangeAspect="1"/>
          </p:cNvPicPr>
          <p:nvPr/>
        </p:nvPicPr>
        <p:blipFill>
          <a:blip r:embed="rId8"/>
          <a:stretch>
            <a:fillRect/>
          </a:stretch>
        </p:blipFill>
        <p:spPr>
          <a:xfrm>
            <a:off x="5251709" y="5159684"/>
            <a:ext cx="1578375" cy="1060534"/>
          </a:xfrm>
          <a:prstGeom prst="rect">
            <a:avLst/>
          </a:prstGeom>
        </p:spPr>
      </p:pic>
    </p:spTree>
    <p:extLst>
      <p:ext uri="{BB962C8B-B14F-4D97-AF65-F5344CB8AC3E}">
        <p14:creationId xmlns:p14="http://schemas.microsoft.com/office/powerpoint/2010/main" val="338442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457200" y="1600200"/>
            <a:ext cx="2674640" cy="4525963"/>
          </a:xfrm>
        </p:spPr>
        <p:txBody>
          <a:bodyPr>
            <a:normAutofit fontScale="47500" lnSpcReduction="20000"/>
          </a:bodyPr>
          <a:lstStyle/>
          <a:p>
            <a:pPr marL="0" indent="0">
              <a:buNone/>
            </a:pPr>
            <a:r>
              <a:rPr lang="nl-BE" u="sng" dirty="0"/>
              <a:t>Mats</a:t>
            </a:r>
            <a:r>
              <a:rPr lang="nl-BE" dirty="0"/>
              <a:t>: </a:t>
            </a:r>
            <a:r>
              <a:rPr lang="nl-BE" dirty="0">
                <a:solidFill>
                  <a:srgbClr val="00B050"/>
                </a:solidFill>
              </a:rPr>
              <a:t>Ik denk.  </a:t>
            </a:r>
            <a:r>
              <a:rPr lang="nl-BE" dirty="0"/>
              <a:t>Eén. </a:t>
            </a:r>
          </a:p>
          <a:p>
            <a:pPr marL="0" indent="0">
              <a:buNone/>
            </a:pPr>
            <a:r>
              <a:rPr lang="nl-BE" u="sng" dirty="0"/>
              <a:t>Chelsey</a:t>
            </a:r>
            <a:r>
              <a:rPr lang="nl-BE" dirty="0"/>
              <a:t>: Chelsey: </a:t>
            </a:r>
            <a:r>
              <a:rPr lang="nl-BE" dirty="0">
                <a:solidFill>
                  <a:srgbClr val="00B050"/>
                </a:solidFill>
              </a:rPr>
              <a:t>Maar hier… Ik denk zes wel, want kijk… Hier heb je al zo een zwart hè… Je moet een plaats tussen laten tot hier, maar hier hebben we dan te veel.</a:t>
            </a:r>
          </a:p>
          <a:p>
            <a:pPr marL="0" indent="0">
              <a:buNone/>
            </a:pPr>
            <a:r>
              <a:rPr lang="nl-BE" u="sng" dirty="0"/>
              <a:t>Mats</a:t>
            </a:r>
            <a:r>
              <a:rPr lang="nl-BE" dirty="0"/>
              <a:t>: Ik denk.  Eén. </a:t>
            </a:r>
          </a:p>
          <a:p>
            <a:pPr marL="0" indent="0">
              <a:buNone/>
            </a:pPr>
            <a:r>
              <a:rPr lang="nl-BE" u="sng" dirty="0"/>
              <a:t>Mats</a:t>
            </a:r>
            <a:r>
              <a:rPr lang="nl-BE" dirty="0"/>
              <a:t>: </a:t>
            </a:r>
            <a:r>
              <a:rPr lang="nl-BE" dirty="0">
                <a:solidFill>
                  <a:srgbClr val="00B050"/>
                </a:solidFill>
              </a:rPr>
              <a:t>Weet je waarom? Kijk… Zie jij hier… Zie jij… Ja, kijk. Je ziet hier die lijntjes gaan zo. Maar je ziet ook hier die lijntjes zo gaan.</a:t>
            </a:r>
          </a:p>
          <a:p>
            <a:pPr marL="0" indent="0">
              <a:buNone/>
            </a:pPr>
            <a:r>
              <a:rPr lang="nl-BE" u="sng" dirty="0"/>
              <a:t>Chelsey</a:t>
            </a:r>
            <a:r>
              <a:rPr lang="nl-BE" dirty="0"/>
              <a:t>: </a:t>
            </a:r>
            <a:r>
              <a:rPr lang="nl-BE" dirty="0">
                <a:solidFill>
                  <a:srgbClr val="00B050"/>
                </a:solidFill>
              </a:rPr>
              <a:t>Ja, maar hier staat ook zo van dat zwart</a:t>
            </a:r>
          </a:p>
          <a:p>
            <a:pPr marL="0" indent="0">
              <a:buNone/>
            </a:pPr>
            <a:r>
              <a:rPr lang="nl-BE" u="sng" dirty="0"/>
              <a:t>Mats</a:t>
            </a:r>
            <a:r>
              <a:rPr lang="nl-BE" dirty="0"/>
              <a:t>: Oké, ga eens een lat halen.</a:t>
            </a:r>
          </a:p>
          <a:p>
            <a:pPr marL="0" indent="0">
              <a:buNone/>
            </a:pPr>
            <a:r>
              <a:rPr lang="nl-BE" u="sng" dirty="0"/>
              <a:t>Chelsey</a:t>
            </a:r>
            <a:r>
              <a:rPr lang="nl-BE" dirty="0"/>
              <a:t>: </a:t>
            </a:r>
            <a:r>
              <a:rPr lang="nl-BE" dirty="0">
                <a:solidFill>
                  <a:srgbClr val="0070C0"/>
                </a:solidFill>
              </a:rPr>
              <a:t>Maar met een lat moet dat niet, hé. We moeten overeen komen, hé. </a:t>
            </a:r>
          </a:p>
        </p:txBody>
      </p:sp>
      <p:sp>
        <p:nvSpPr>
          <p:cNvPr id="2" name="Tekstvak 1">
            <a:extLst>
              <a:ext uri="{FF2B5EF4-FFF2-40B4-BE49-F238E27FC236}">
                <a16:creationId xmlns:a16="http://schemas.microsoft.com/office/drawing/2014/main" id="{BF7FB824-13B4-4CD9-B89F-0EBB1B400DAB}"/>
              </a:ext>
            </a:extLst>
          </p:cNvPr>
          <p:cNvSpPr txBox="1"/>
          <p:nvPr/>
        </p:nvSpPr>
        <p:spPr>
          <a:xfrm>
            <a:off x="6017906" y="1052736"/>
            <a:ext cx="2736304" cy="369332"/>
          </a:xfrm>
          <a:prstGeom prst="rect">
            <a:avLst/>
          </a:prstGeom>
          <a:noFill/>
        </p:spPr>
        <p:txBody>
          <a:bodyPr wrap="square" rtlCol="0">
            <a:spAutoFit/>
          </a:bodyPr>
          <a:lstStyle/>
          <a:p>
            <a:pPr algn="r"/>
            <a:r>
              <a:rPr lang="nl-BE" dirty="0"/>
              <a:t>Effectmeting, Raven</a:t>
            </a:r>
          </a:p>
        </p:txBody>
      </p:sp>
    </p:spTree>
    <p:extLst>
      <p:ext uri="{BB962C8B-B14F-4D97-AF65-F5344CB8AC3E}">
        <p14:creationId xmlns:p14="http://schemas.microsoft.com/office/powerpoint/2010/main" val="31528400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pPr algn="l"/>
            <a:r>
              <a:rPr lang="nl-BE" b="1" dirty="0"/>
              <a:t>Enkele resultaten</a:t>
            </a:r>
            <a:endParaRPr lang="en-US" b="1" dirty="0"/>
          </a:p>
        </p:txBody>
      </p:sp>
      <p:sp>
        <p:nvSpPr>
          <p:cNvPr id="3" name="Tijdelijke aanduiding voor inhoud 2"/>
          <p:cNvSpPr>
            <a:spLocks noGrp="1"/>
          </p:cNvSpPr>
          <p:nvPr>
            <p:ph idx="1"/>
          </p:nvPr>
        </p:nvSpPr>
        <p:spPr/>
        <p:txBody>
          <a:bodyPr>
            <a:normAutofit/>
          </a:bodyPr>
          <a:lstStyle/>
          <a:p>
            <a:pPr marL="0" indent="0">
              <a:buNone/>
            </a:pPr>
            <a:r>
              <a:rPr lang="nl-BE" dirty="0">
                <a:solidFill>
                  <a:srgbClr val="FF0000"/>
                </a:solidFill>
              </a:rPr>
              <a:t>2. Probleemoplossend vermogen</a:t>
            </a:r>
          </a:p>
        </p:txBody>
      </p:sp>
    </p:spTree>
    <p:extLst>
      <p:ext uri="{BB962C8B-B14F-4D97-AF65-F5344CB8AC3E}">
        <p14:creationId xmlns:p14="http://schemas.microsoft.com/office/powerpoint/2010/main" val="260565537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3610001" y="3704271"/>
            <a:ext cx="3778262" cy="845771"/>
          </a:xfrm>
        </p:spPr>
        <p:txBody>
          <a:bodyPr>
            <a:normAutofit/>
          </a:bodyPr>
          <a:lstStyle/>
          <a:p>
            <a:pPr marL="0" indent="0">
              <a:buNone/>
            </a:pPr>
            <a:r>
              <a:rPr lang="nl-BE" sz="2400" dirty="0"/>
              <a:t>Fase 2 - controlegroep</a:t>
            </a:r>
          </a:p>
        </p:txBody>
      </p:sp>
      <p:sp>
        <p:nvSpPr>
          <p:cNvPr id="5" name="Tijdelijke aanduiding voor inhoud 2"/>
          <p:cNvSpPr txBox="1">
            <a:spLocks/>
          </p:cNvSpPr>
          <p:nvPr/>
        </p:nvSpPr>
        <p:spPr>
          <a:xfrm>
            <a:off x="3587390" y="894059"/>
            <a:ext cx="5556610" cy="72008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nl-BE" sz="2400" dirty="0"/>
              <a:t>Fase 2 - experimenteergroep</a:t>
            </a:r>
          </a:p>
        </p:txBody>
      </p:sp>
      <p:sp>
        <p:nvSpPr>
          <p:cNvPr id="6" name="Tijdelijke aanduiding voor inhoud 2"/>
          <p:cNvSpPr txBox="1">
            <a:spLocks/>
          </p:cNvSpPr>
          <p:nvPr/>
        </p:nvSpPr>
        <p:spPr>
          <a:xfrm>
            <a:off x="3587390" y="330756"/>
            <a:ext cx="2530624" cy="72008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nl-BE" sz="2400" dirty="0"/>
              <a:t>Fase 1 - pilotklas</a:t>
            </a:r>
          </a:p>
        </p:txBody>
      </p:sp>
      <p:cxnSp>
        <p:nvCxnSpPr>
          <p:cNvPr id="8" name="Rechte verbindingslijn 7"/>
          <p:cNvCxnSpPr>
            <a:cxnSpLocks/>
          </p:cNvCxnSpPr>
          <p:nvPr/>
        </p:nvCxnSpPr>
        <p:spPr>
          <a:xfrm>
            <a:off x="3491880" y="840616"/>
            <a:ext cx="565212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Rechte verbindingslijn 9"/>
          <p:cNvCxnSpPr>
            <a:cxnSpLocks/>
          </p:cNvCxnSpPr>
          <p:nvPr/>
        </p:nvCxnSpPr>
        <p:spPr>
          <a:xfrm>
            <a:off x="3509410" y="3573016"/>
            <a:ext cx="5652120" cy="1"/>
          </a:xfrm>
          <a:prstGeom prst="line">
            <a:avLst/>
          </a:prstGeom>
        </p:spPr>
        <p:style>
          <a:lnRef idx="1">
            <a:schemeClr val="accent1"/>
          </a:lnRef>
          <a:fillRef idx="0">
            <a:schemeClr val="accent1"/>
          </a:fillRef>
          <a:effectRef idx="0">
            <a:schemeClr val="accent1"/>
          </a:effectRef>
          <a:fontRef idx="minor">
            <a:schemeClr val="tx1"/>
          </a:fontRef>
        </p:style>
      </p:cxnSp>
      <p:pic>
        <p:nvPicPr>
          <p:cNvPr id="9" name="Afbeelding 8">
            <a:extLst>
              <a:ext uri="{FF2B5EF4-FFF2-40B4-BE49-F238E27FC236}">
                <a16:creationId xmlns:a16="http://schemas.microsoft.com/office/drawing/2014/main" id="{DC7A979C-7C5B-4BB6-AE4A-1E1347D233D9}"/>
              </a:ext>
            </a:extLst>
          </p:cNvPr>
          <p:cNvPicPr>
            <a:picLocks/>
          </p:cNvPicPr>
          <p:nvPr/>
        </p:nvPicPr>
        <p:blipFill>
          <a:blip r:embed="rId3"/>
          <a:stretch>
            <a:fillRect/>
          </a:stretch>
        </p:blipFill>
        <p:spPr>
          <a:xfrm>
            <a:off x="924594" y="189000"/>
            <a:ext cx="2471776" cy="6480000"/>
          </a:xfrm>
          <a:prstGeom prst="rect">
            <a:avLst/>
          </a:prstGeom>
          <a:ln>
            <a:solidFill>
              <a:schemeClr val="tx1"/>
            </a:solidFill>
          </a:ln>
        </p:spPr>
      </p:pic>
    </p:spTree>
    <p:extLst>
      <p:ext uri="{BB962C8B-B14F-4D97-AF65-F5344CB8AC3E}">
        <p14:creationId xmlns:p14="http://schemas.microsoft.com/office/powerpoint/2010/main" val="126353154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p:cNvSpPr txBox="1"/>
          <p:nvPr/>
        </p:nvSpPr>
        <p:spPr>
          <a:xfrm>
            <a:off x="611560" y="322395"/>
            <a:ext cx="2232248" cy="369332"/>
          </a:xfrm>
          <a:prstGeom prst="rect">
            <a:avLst/>
          </a:prstGeom>
          <a:noFill/>
        </p:spPr>
        <p:txBody>
          <a:bodyPr wrap="square" rtlCol="0">
            <a:spAutoFit/>
          </a:bodyPr>
          <a:lstStyle/>
          <a:p>
            <a:r>
              <a:rPr lang="nl-BE" b="1" dirty="0"/>
              <a:t>Nulmeting</a:t>
            </a:r>
          </a:p>
        </p:txBody>
      </p:sp>
      <p:pic>
        <p:nvPicPr>
          <p:cNvPr id="3" name="Afbeelding 2">
            <a:extLst>
              <a:ext uri="{FF2B5EF4-FFF2-40B4-BE49-F238E27FC236}">
                <a16:creationId xmlns:a16="http://schemas.microsoft.com/office/drawing/2014/main" id="{47EA7E50-803E-4854-A48F-8D3995933802}"/>
              </a:ext>
            </a:extLst>
          </p:cNvPr>
          <p:cNvPicPr>
            <a:picLocks/>
          </p:cNvPicPr>
          <p:nvPr/>
        </p:nvPicPr>
        <p:blipFill>
          <a:blip r:embed="rId3"/>
          <a:stretch>
            <a:fillRect/>
          </a:stretch>
        </p:blipFill>
        <p:spPr>
          <a:xfrm>
            <a:off x="611560" y="836712"/>
            <a:ext cx="1440000" cy="5698894"/>
          </a:xfrm>
          <a:prstGeom prst="rect">
            <a:avLst/>
          </a:prstGeom>
        </p:spPr>
      </p:pic>
      <p:sp>
        <p:nvSpPr>
          <p:cNvPr id="5" name="Tekstvak 4">
            <a:extLst>
              <a:ext uri="{FF2B5EF4-FFF2-40B4-BE49-F238E27FC236}">
                <a16:creationId xmlns:a16="http://schemas.microsoft.com/office/drawing/2014/main" id="{4D8664F0-BDAE-42C3-846F-1F9FF7D8413D}"/>
              </a:ext>
            </a:extLst>
          </p:cNvPr>
          <p:cNvSpPr txBox="1"/>
          <p:nvPr/>
        </p:nvSpPr>
        <p:spPr>
          <a:xfrm>
            <a:off x="2195736" y="806544"/>
            <a:ext cx="2232248" cy="369332"/>
          </a:xfrm>
          <a:prstGeom prst="rect">
            <a:avLst/>
          </a:prstGeom>
          <a:noFill/>
        </p:spPr>
        <p:txBody>
          <a:bodyPr wrap="square" rtlCol="0">
            <a:spAutoFit/>
          </a:bodyPr>
          <a:lstStyle/>
          <a:p>
            <a:r>
              <a:rPr lang="nl-BE" b="1" dirty="0"/>
              <a:t>27/30</a:t>
            </a:r>
          </a:p>
        </p:txBody>
      </p:sp>
      <p:sp>
        <p:nvSpPr>
          <p:cNvPr id="6" name="Tekstvak 5">
            <a:extLst>
              <a:ext uri="{FF2B5EF4-FFF2-40B4-BE49-F238E27FC236}">
                <a16:creationId xmlns:a16="http://schemas.microsoft.com/office/drawing/2014/main" id="{06C602D5-F5FD-4F4C-828F-3E2A995175A0}"/>
              </a:ext>
            </a:extLst>
          </p:cNvPr>
          <p:cNvSpPr txBox="1"/>
          <p:nvPr/>
        </p:nvSpPr>
        <p:spPr>
          <a:xfrm>
            <a:off x="2195736" y="6206988"/>
            <a:ext cx="2232248" cy="369332"/>
          </a:xfrm>
          <a:prstGeom prst="rect">
            <a:avLst/>
          </a:prstGeom>
          <a:noFill/>
        </p:spPr>
        <p:txBody>
          <a:bodyPr wrap="square" rtlCol="0">
            <a:spAutoFit/>
          </a:bodyPr>
          <a:lstStyle/>
          <a:p>
            <a:r>
              <a:rPr lang="nl-BE" b="1" dirty="0"/>
              <a:t>17/30</a:t>
            </a:r>
          </a:p>
        </p:txBody>
      </p:sp>
      <p:cxnSp>
        <p:nvCxnSpPr>
          <p:cNvPr id="8" name="Rechte verbindingslijn met pijl 7">
            <a:extLst>
              <a:ext uri="{FF2B5EF4-FFF2-40B4-BE49-F238E27FC236}">
                <a16:creationId xmlns:a16="http://schemas.microsoft.com/office/drawing/2014/main" id="{27F7D598-DD18-4C13-905A-4A92ED2008CE}"/>
              </a:ext>
            </a:extLst>
          </p:cNvPr>
          <p:cNvCxnSpPr>
            <a:cxnSpLocks/>
          </p:cNvCxnSpPr>
          <p:nvPr/>
        </p:nvCxnSpPr>
        <p:spPr>
          <a:xfrm>
            <a:off x="2483768" y="1340768"/>
            <a:ext cx="0" cy="4752528"/>
          </a:xfrm>
          <a:prstGeom prst="straightConnector1">
            <a:avLst/>
          </a:prstGeom>
          <a:ln w="9525" cap="flat" cmpd="sng" algn="ctr">
            <a:solidFill>
              <a:schemeClr val="dk1"/>
            </a:solidFill>
            <a:prstDash val="dash"/>
            <a:round/>
            <a:headEnd type="none" w="med" len="med"/>
            <a:tailEnd type="triangle" w="med" len="med"/>
          </a:ln>
        </p:spPr>
        <p:style>
          <a:lnRef idx="0">
            <a:scrgbClr r="0" g="0" b="0"/>
          </a:lnRef>
          <a:fillRef idx="0">
            <a:scrgbClr r="0" g="0" b="0"/>
          </a:fillRef>
          <a:effectRef idx="0">
            <a:scrgbClr r="0" g="0" b="0"/>
          </a:effectRef>
          <a:fontRef idx="minor">
            <a:schemeClr val="tx1"/>
          </a:fontRef>
        </p:style>
      </p:cxnSp>
      <p:pic>
        <p:nvPicPr>
          <p:cNvPr id="4" name="Afbeelding 3">
            <a:extLst>
              <a:ext uri="{FF2B5EF4-FFF2-40B4-BE49-F238E27FC236}">
                <a16:creationId xmlns:a16="http://schemas.microsoft.com/office/drawing/2014/main" id="{0E1004F1-A1CE-4A7A-AFD5-9EE02B19034F}"/>
              </a:ext>
            </a:extLst>
          </p:cNvPr>
          <p:cNvPicPr>
            <a:picLocks noChangeAspect="1"/>
          </p:cNvPicPr>
          <p:nvPr/>
        </p:nvPicPr>
        <p:blipFill>
          <a:blip r:embed="rId4"/>
          <a:stretch>
            <a:fillRect/>
          </a:stretch>
        </p:blipFill>
        <p:spPr>
          <a:xfrm>
            <a:off x="4139952" y="1917061"/>
            <a:ext cx="2426418" cy="3023878"/>
          </a:xfrm>
          <a:prstGeom prst="rect">
            <a:avLst/>
          </a:prstGeom>
        </p:spPr>
      </p:pic>
    </p:spTree>
    <p:extLst>
      <p:ext uri="{BB962C8B-B14F-4D97-AF65-F5344CB8AC3E}">
        <p14:creationId xmlns:p14="http://schemas.microsoft.com/office/powerpoint/2010/main" val="2843063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p:cNvSpPr txBox="1"/>
          <p:nvPr/>
        </p:nvSpPr>
        <p:spPr>
          <a:xfrm>
            <a:off x="643245" y="431449"/>
            <a:ext cx="2232248" cy="646331"/>
          </a:xfrm>
          <a:prstGeom prst="rect">
            <a:avLst/>
          </a:prstGeom>
          <a:noFill/>
        </p:spPr>
        <p:txBody>
          <a:bodyPr wrap="square" rtlCol="0">
            <a:spAutoFit/>
          </a:bodyPr>
          <a:lstStyle/>
          <a:p>
            <a:r>
              <a:rPr lang="nl-BE" b="1" dirty="0"/>
              <a:t>Nulmeting</a:t>
            </a:r>
          </a:p>
          <a:p>
            <a:r>
              <a:rPr lang="nl-BE" b="1" dirty="0"/>
              <a:t>17-28 /30</a:t>
            </a:r>
            <a:endParaRPr lang="nl-BE" dirty="0"/>
          </a:p>
        </p:txBody>
      </p:sp>
      <p:pic>
        <p:nvPicPr>
          <p:cNvPr id="3" name="Afbeelding 2">
            <a:extLst>
              <a:ext uri="{FF2B5EF4-FFF2-40B4-BE49-F238E27FC236}">
                <a16:creationId xmlns:a16="http://schemas.microsoft.com/office/drawing/2014/main" id="{47EA7E50-803E-4854-A48F-8D3995933802}"/>
              </a:ext>
            </a:extLst>
          </p:cNvPr>
          <p:cNvPicPr>
            <a:picLocks/>
          </p:cNvPicPr>
          <p:nvPr/>
        </p:nvPicPr>
        <p:blipFill>
          <a:blip r:embed="rId3"/>
          <a:stretch>
            <a:fillRect/>
          </a:stretch>
        </p:blipFill>
        <p:spPr>
          <a:xfrm>
            <a:off x="611560" y="1077780"/>
            <a:ext cx="1440000" cy="5457825"/>
          </a:xfrm>
          <a:prstGeom prst="rect">
            <a:avLst/>
          </a:prstGeom>
          <a:ln>
            <a:solidFill>
              <a:schemeClr val="tx1"/>
            </a:solidFill>
          </a:ln>
        </p:spPr>
      </p:pic>
      <p:pic>
        <p:nvPicPr>
          <p:cNvPr id="4" name="Afbeelding 3">
            <a:extLst>
              <a:ext uri="{FF2B5EF4-FFF2-40B4-BE49-F238E27FC236}">
                <a16:creationId xmlns:a16="http://schemas.microsoft.com/office/drawing/2014/main" id="{61178B71-081A-48C9-89F8-672DAE6D2770}"/>
              </a:ext>
            </a:extLst>
          </p:cNvPr>
          <p:cNvPicPr>
            <a:picLocks/>
          </p:cNvPicPr>
          <p:nvPr/>
        </p:nvPicPr>
        <p:blipFill>
          <a:blip r:embed="rId4"/>
          <a:stretch>
            <a:fillRect/>
          </a:stretch>
        </p:blipFill>
        <p:spPr>
          <a:xfrm>
            <a:off x="2375836" y="1095556"/>
            <a:ext cx="1440000" cy="5457825"/>
          </a:xfrm>
          <a:prstGeom prst="rect">
            <a:avLst/>
          </a:prstGeom>
          <a:ln>
            <a:solidFill>
              <a:schemeClr val="tx1"/>
            </a:solidFill>
          </a:ln>
        </p:spPr>
      </p:pic>
      <p:sp>
        <p:nvSpPr>
          <p:cNvPr id="5" name="Tekstvak 4">
            <a:extLst>
              <a:ext uri="{FF2B5EF4-FFF2-40B4-BE49-F238E27FC236}">
                <a16:creationId xmlns:a16="http://schemas.microsoft.com/office/drawing/2014/main" id="{341B2AF1-E073-4F1B-9FA3-703ED0C069BD}"/>
              </a:ext>
            </a:extLst>
          </p:cNvPr>
          <p:cNvSpPr txBox="1"/>
          <p:nvPr/>
        </p:nvSpPr>
        <p:spPr>
          <a:xfrm>
            <a:off x="2339752" y="449225"/>
            <a:ext cx="2232248" cy="646331"/>
          </a:xfrm>
          <a:prstGeom prst="rect">
            <a:avLst/>
          </a:prstGeom>
          <a:noFill/>
        </p:spPr>
        <p:txBody>
          <a:bodyPr wrap="square" rtlCol="0">
            <a:spAutoFit/>
          </a:bodyPr>
          <a:lstStyle/>
          <a:p>
            <a:r>
              <a:rPr lang="nl-BE" b="1" dirty="0"/>
              <a:t>Effectmeting</a:t>
            </a:r>
          </a:p>
          <a:p>
            <a:r>
              <a:rPr lang="nl-BE" b="1" dirty="0"/>
              <a:t>18-29 /30</a:t>
            </a:r>
            <a:endParaRPr lang="nl-BE" dirty="0"/>
          </a:p>
        </p:txBody>
      </p:sp>
      <p:pic>
        <p:nvPicPr>
          <p:cNvPr id="6" name="Afbeelding 5">
            <a:extLst>
              <a:ext uri="{FF2B5EF4-FFF2-40B4-BE49-F238E27FC236}">
                <a16:creationId xmlns:a16="http://schemas.microsoft.com/office/drawing/2014/main" id="{56B124BD-722E-4DBD-9244-231C9EF2DD9F}"/>
              </a:ext>
            </a:extLst>
          </p:cNvPr>
          <p:cNvPicPr>
            <a:picLocks noChangeAspect="1"/>
          </p:cNvPicPr>
          <p:nvPr/>
        </p:nvPicPr>
        <p:blipFill>
          <a:blip r:embed="rId5"/>
          <a:stretch>
            <a:fillRect/>
          </a:stretch>
        </p:blipFill>
        <p:spPr>
          <a:xfrm>
            <a:off x="4088265" y="2996952"/>
            <a:ext cx="3960360" cy="3537198"/>
          </a:xfrm>
          <a:prstGeom prst="rect">
            <a:avLst/>
          </a:prstGeom>
          <a:ln>
            <a:solidFill>
              <a:schemeClr val="tx1"/>
            </a:solidFill>
          </a:ln>
        </p:spPr>
      </p:pic>
      <p:pic>
        <p:nvPicPr>
          <p:cNvPr id="7" name="Afbeelding 6">
            <a:extLst>
              <a:ext uri="{FF2B5EF4-FFF2-40B4-BE49-F238E27FC236}">
                <a16:creationId xmlns:a16="http://schemas.microsoft.com/office/drawing/2014/main" id="{EB1FC453-6371-4B18-A7AB-18BE143DFD33}"/>
              </a:ext>
            </a:extLst>
          </p:cNvPr>
          <p:cNvPicPr>
            <a:picLocks noChangeAspect="1"/>
          </p:cNvPicPr>
          <p:nvPr/>
        </p:nvPicPr>
        <p:blipFill>
          <a:blip r:embed="rId6"/>
          <a:stretch>
            <a:fillRect/>
          </a:stretch>
        </p:blipFill>
        <p:spPr>
          <a:xfrm>
            <a:off x="4088265" y="2024945"/>
            <a:ext cx="1720688" cy="788933"/>
          </a:xfrm>
          <a:prstGeom prst="rect">
            <a:avLst/>
          </a:prstGeom>
        </p:spPr>
      </p:pic>
      <p:pic>
        <p:nvPicPr>
          <p:cNvPr id="8" name="Afbeelding 7">
            <a:extLst>
              <a:ext uri="{FF2B5EF4-FFF2-40B4-BE49-F238E27FC236}">
                <a16:creationId xmlns:a16="http://schemas.microsoft.com/office/drawing/2014/main" id="{5862597A-40D7-479E-BD32-59F2ADCF6803}"/>
              </a:ext>
            </a:extLst>
          </p:cNvPr>
          <p:cNvPicPr>
            <a:picLocks noChangeAspect="1"/>
          </p:cNvPicPr>
          <p:nvPr/>
        </p:nvPicPr>
        <p:blipFill>
          <a:blip r:embed="rId7"/>
          <a:stretch>
            <a:fillRect/>
          </a:stretch>
        </p:blipFill>
        <p:spPr>
          <a:xfrm>
            <a:off x="4097756" y="1052938"/>
            <a:ext cx="1720688" cy="788933"/>
          </a:xfrm>
          <a:prstGeom prst="rect">
            <a:avLst/>
          </a:prstGeom>
        </p:spPr>
      </p:pic>
      <p:pic>
        <p:nvPicPr>
          <p:cNvPr id="10" name="Afbeelding 9">
            <a:extLst>
              <a:ext uri="{FF2B5EF4-FFF2-40B4-BE49-F238E27FC236}">
                <a16:creationId xmlns:a16="http://schemas.microsoft.com/office/drawing/2014/main" id="{D6EE3327-9133-4BF6-A61D-3F0EC2784A21}"/>
              </a:ext>
            </a:extLst>
          </p:cNvPr>
          <p:cNvPicPr>
            <a:picLocks noChangeAspect="1"/>
          </p:cNvPicPr>
          <p:nvPr/>
        </p:nvPicPr>
        <p:blipFill>
          <a:blip r:embed="rId8"/>
          <a:stretch>
            <a:fillRect/>
          </a:stretch>
        </p:blipFill>
        <p:spPr>
          <a:xfrm>
            <a:off x="6327937" y="1447404"/>
            <a:ext cx="1720688" cy="788933"/>
          </a:xfrm>
          <a:prstGeom prst="rect">
            <a:avLst/>
          </a:prstGeom>
        </p:spPr>
      </p:pic>
    </p:spTree>
    <p:extLst>
      <p:ext uri="{BB962C8B-B14F-4D97-AF65-F5344CB8AC3E}">
        <p14:creationId xmlns:p14="http://schemas.microsoft.com/office/powerpoint/2010/main" val="2401119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ppt_x"/>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additive="base">
                                        <p:cTn id="43" dur="500" fill="hold"/>
                                        <p:tgtEl>
                                          <p:spTgt spid="10"/>
                                        </p:tgtEl>
                                        <p:attrNameLst>
                                          <p:attrName>ppt_x</p:attrName>
                                        </p:attrNameLst>
                                      </p:cBhvr>
                                      <p:tavLst>
                                        <p:tav tm="0">
                                          <p:val>
                                            <p:strVal val="#ppt_x"/>
                                          </p:val>
                                        </p:tav>
                                        <p:tav tm="100000">
                                          <p:val>
                                            <p:strVal val="#ppt_x"/>
                                          </p:val>
                                        </p:tav>
                                      </p:tavLst>
                                    </p:anim>
                                    <p:anim calcmode="lin" valueType="num">
                                      <p:cBhvr additive="base">
                                        <p:cTn id="4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24540A5-724A-42D4-B1A8-BE48A444FEE9}"/>
              </a:ext>
            </a:extLst>
          </p:cNvPr>
          <p:cNvSpPr>
            <a:spLocks noGrp="1"/>
          </p:cNvSpPr>
          <p:nvPr>
            <p:ph type="title"/>
          </p:nvPr>
        </p:nvSpPr>
        <p:spPr/>
        <p:txBody>
          <a:bodyPr/>
          <a:lstStyle/>
          <a:p>
            <a:pPr algn="l"/>
            <a:r>
              <a:rPr lang="nl-BE" b="1" dirty="0"/>
              <a:t>Algemene conclusies</a:t>
            </a:r>
          </a:p>
        </p:txBody>
      </p:sp>
      <p:sp>
        <p:nvSpPr>
          <p:cNvPr id="3" name="Tijdelijke aanduiding voor inhoud 2">
            <a:extLst>
              <a:ext uri="{FF2B5EF4-FFF2-40B4-BE49-F238E27FC236}">
                <a16:creationId xmlns:a16="http://schemas.microsoft.com/office/drawing/2014/main" id="{191C6673-55C3-4725-955A-F48485A4D7C6}"/>
              </a:ext>
            </a:extLst>
          </p:cNvPr>
          <p:cNvSpPr>
            <a:spLocks noGrp="1"/>
          </p:cNvSpPr>
          <p:nvPr>
            <p:ph idx="1"/>
          </p:nvPr>
        </p:nvSpPr>
        <p:spPr/>
        <p:txBody>
          <a:bodyPr>
            <a:normAutofit fontScale="70000" lnSpcReduction="20000"/>
          </a:bodyPr>
          <a:lstStyle/>
          <a:p>
            <a:pPr marL="0" indent="0">
              <a:buNone/>
            </a:pPr>
            <a:r>
              <a:rPr lang="nl-BE" dirty="0"/>
              <a:t>Exploratief spreken …</a:t>
            </a:r>
          </a:p>
          <a:p>
            <a:pPr lvl="1">
              <a:buFont typeface="Arial" panose="020B0604020202020204" pitchFamily="34" charset="0"/>
              <a:buChar char="•"/>
            </a:pPr>
            <a:r>
              <a:rPr lang="nl-BE" dirty="0"/>
              <a:t>is ‘leerbaar’</a:t>
            </a:r>
          </a:p>
          <a:p>
            <a:pPr lvl="1">
              <a:buFont typeface="Arial" panose="020B0604020202020204" pitchFamily="34" charset="0"/>
              <a:buChar char="•"/>
            </a:pPr>
            <a:r>
              <a:rPr lang="nl-BE" dirty="0"/>
              <a:t>doet leerlingen beter redeneren</a:t>
            </a:r>
          </a:p>
          <a:p>
            <a:pPr lvl="1">
              <a:buFont typeface="Arial" panose="020B0604020202020204" pitchFamily="34" charset="0"/>
              <a:buChar char="•"/>
            </a:pPr>
            <a:r>
              <a:rPr lang="nl-BE" dirty="0"/>
              <a:t>doet leerlingen beter probleemoplossend denken (ook individueel)</a:t>
            </a:r>
          </a:p>
          <a:p>
            <a:pPr marL="0" indent="0">
              <a:buNone/>
            </a:pPr>
            <a:endParaRPr lang="nl-BE" dirty="0"/>
          </a:p>
          <a:p>
            <a:pPr marL="0" indent="0">
              <a:buNone/>
            </a:pPr>
            <a:r>
              <a:rPr lang="nl-BE" dirty="0"/>
              <a:t>En …</a:t>
            </a:r>
          </a:p>
          <a:p>
            <a:pPr lvl="1">
              <a:buFont typeface="Arial" panose="020B0604020202020204" pitchFamily="34" charset="0"/>
              <a:buChar char="•"/>
            </a:pPr>
            <a:r>
              <a:rPr lang="nl-BE" dirty="0"/>
              <a:t>is toepasbaar in elk leergebied/schoolvak</a:t>
            </a:r>
          </a:p>
          <a:p>
            <a:pPr lvl="1">
              <a:buFont typeface="Arial" panose="020B0604020202020204" pitchFamily="34" charset="0"/>
              <a:buChar char="•"/>
            </a:pPr>
            <a:r>
              <a:rPr lang="nl-BE" dirty="0"/>
              <a:t>brengt meer ratio in de groep</a:t>
            </a:r>
          </a:p>
          <a:p>
            <a:pPr lvl="1">
              <a:buFont typeface="Arial" panose="020B0604020202020204" pitchFamily="34" charset="0"/>
              <a:buChar char="•"/>
            </a:pPr>
            <a:r>
              <a:rPr lang="nl-BE" dirty="0"/>
              <a:t>helpt culturele kloven dichten</a:t>
            </a:r>
          </a:p>
          <a:p>
            <a:pPr lvl="1">
              <a:buFont typeface="Arial" panose="020B0604020202020204" pitchFamily="34" charset="0"/>
              <a:buChar char="•"/>
            </a:pPr>
            <a:r>
              <a:rPr lang="nl-BE" dirty="0"/>
              <a:t>voegt meerwaarde toe aan:</a:t>
            </a:r>
          </a:p>
          <a:p>
            <a:pPr lvl="2"/>
            <a:r>
              <a:rPr lang="nl-BE" dirty="0"/>
              <a:t>spreek- en luisteronderwijs</a:t>
            </a:r>
          </a:p>
          <a:p>
            <a:pPr lvl="2"/>
            <a:r>
              <a:rPr lang="nl-BE" dirty="0"/>
              <a:t>filosoferen met kinderen en jongeren</a:t>
            </a:r>
          </a:p>
          <a:p>
            <a:pPr lvl="2"/>
            <a:r>
              <a:rPr lang="nl-BE" dirty="0"/>
              <a:t>onderzoekscompetenties</a:t>
            </a:r>
          </a:p>
          <a:p>
            <a:pPr lvl="2"/>
            <a:r>
              <a:rPr lang="nl-BE" dirty="0"/>
              <a:t>mediawijsheid</a:t>
            </a:r>
          </a:p>
          <a:p>
            <a:endParaRPr lang="nl-BE" dirty="0"/>
          </a:p>
        </p:txBody>
      </p:sp>
    </p:spTree>
    <p:extLst>
      <p:ext uri="{BB962C8B-B14F-4D97-AF65-F5344CB8AC3E}">
        <p14:creationId xmlns:p14="http://schemas.microsoft.com/office/powerpoint/2010/main" val="4076145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Effect transition="in" filter="fade">
                                      <p:cBhvr>
                                        <p:cTn id="35" dur="1000"/>
                                        <p:tgtEl>
                                          <p:spTgt spid="3">
                                            <p:txEl>
                                              <p:pRg st="5" end="5"/>
                                            </p:txEl>
                                          </p:spTgt>
                                        </p:tgtEl>
                                      </p:cBhvr>
                                    </p:animEffect>
                                    <p:anim calcmode="lin" valueType="num">
                                      <p:cBhvr>
                                        <p:cTn id="36"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fade">
                                      <p:cBhvr>
                                        <p:cTn id="42" dur="1000"/>
                                        <p:tgtEl>
                                          <p:spTgt spid="3">
                                            <p:txEl>
                                              <p:pRg st="6" end="6"/>
                                            </p:txEl>
                                          </p:spTgt>
                                        </p:tgtEl>
                                      </p:cBhvr>
                                    </p:animEffect>
                                    <p:anim calcmode="lin" valueType="num">
                                      <p:cBhvr>
                                        <p:cTn id="43"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Effect transition="in" filter="fade">
                                      <p:cBhvr>
                                        <p:cTn id="49" dur="1000"/>
                                        <p:tgtEl>
                                          <p:spTgt spid="3">
                                            <p:txEl>
                                              <p:pRg st="7" end="7"/>
                                            </p:txEl>
                                          </p:spTgt>
                                        </p:tgtEl>
                                      </p:cBhvr>
                                    </p:animEffect>
                                    <p:anim calcmode="lin" valueType="num">
                                      <p:cBhvr>
                                        <p:cTn id="50"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3">
                                            <p:txEl>
                                              <p:pRg st="8" end="8"/>
                                            </p:txEl>
                                          </p:spTgt>
                                        </p:tgtEl>
                                        <p:attrNameLst>
                                          <p:attrName>style.visibility</p:attrName>
                                        </p:attrNameLst>
                                      </p:cBhvr>
                                      <p:to>
                                        <p:strVal val="visible"/>
                                      </p:to>
                                    </p:set>
                                    <p:animEffect transition="in" filter="fade">
                                      <p:cBhvr>
                                        <p:cTn id="56" dur="1000"/>
                                        <p:tgtEl>
                                          <p:spTgt spid="3">
                                            <p:txEl>
                                              <p:pRg st="8" end="8"/>
                                            </p:txEl>
                                          </p:spTgt>
                                        </p:tgtEl>
                                      </p:cBhvr>
                                    </p:animEffect>
                                    <p:anim calcmode="lin" valueType="num">
                                      <p:cBhvr>
                                        <p:cTn id="57"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58"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3">
                                            <p:txEl>
                                              <p:pRg st="9" end="9"/>
                                            </p:txEl>
                                          </p:spTgt>
                                        </p:tgtEl>
                                        <p:attrNameLst>
                                          <p:attrName>style.visibility</p:attrName>
                                        </p:attrNameLst>
                                      </p:cBhvr>
                                      <p:to>
                                        <p:strVal val="visible"/>
                                      </p:to>
                                    </p:set>
                                    <p:animEffect transition="in" filter="fade">
                                      <p:cBhvr>
                                        <p:cTn id="63" dur="1000"/>
                                        <p:tgtEl>
                                          <p:spTgt spid="3">
                                            <p:txEl>
                                              <p:pRg st="9" end="9"/>
                                            </p:txEl>
                                          </p:spTgt>
                                        </p:tgtEl>
                                      </p:cBhvr>
                                    </p:animEffect>
                                    <p:anim calcmode="lin" valueType="num">
                                      <p:cBhvr>
                                        <p:cTn id="64"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65"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nodeType="clickEffect">
                                  <p:stCondLst>
                                    <p:cond delay="0"/>
                                  </p:stCondLst>
                                  <p:childTnLst>
                                    <p:set>
                                      <p:cBhvr>
                                        <p:cTn id="69" dur="1" fill="hold">
                                          <p:stCondLst>
                                            <p:cond delay="0"/>
                                          </p:stCondLst>
                                        </p:cTn>
                                        <p:tgtEl>
                                          <p:spTgt spid="3">
                                            <p:txEl>
                                              <p:pRg st="10" end="10"/>
                                            </p:txEl>
                                          </p:spTgt>
                                        </p:tgtEl>
                                        <p:attrNameLst>
                                          <p:attrName>style.visibility</p:attrName>
                                        </p:attrNameLst>
                                      </p:cBhvr>
                                      <p:to>
                                        <p:strVal val="visible"/>
                                      </p:to>
                                    </p:set>
                                    <p:animEffect transition="in" filter="fade">
                                      <p:cBhvr>
                                        <p:cTn id="70" dur="1000"/>
                                        <p:tgtEl>
                                          <p:spTgt spid="3">
                                            <p:txEl>
                                              <p:pRg st="10" end="10"/>
                                            </p:txEl>
                                          </p:spTgt>
                                        </p:tgtEl>
                                      </p:cBhvr>
                                    </p:animEffect>
                                    <p:anim calcmode="lin" valueType="num">
                                      <p:cBhvr>
                                        <p:cTn id="71"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72"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nodeType="clickEffect">
                                  <p:stCondLst>
                                    <p:cond delay="0"/>
                                  </p:stCondLst>
                                  <p:childTnLst>
                                    <p:set>
                                      <p:cBhvr>
                                        <p:cTn id="76" dur="1" fill="hold">
                                          <p:stCondLst>
                                            <p:cond delay="0"/>
                                          </p:stCondLst>
                                        </p:cTn>
                                        <p:tgtEl>
                                          <p:spTgt spid="3">
                                            <p:txEl>
                                              <p:pRg st="11" end="11"/>
                                            </p:txEl>
                                          </p:spTgt>
                                        </p:tgtEl>
                                        <p:attrNameLst>
                                          <p:attrName>style.visibility</p:attrName>
                                        </p:attrNameLst>
                                      </p:cBhvr>
                                      <p:to>
                                        <p:strVal val="visible"/>
                                      </p:to>
                                    </p:set>
                                    <p:animEffect transition="in" filter="fade">
                                      <p:cBhvr>
                                        <p:cTn id="77" dur="1000"/>
                                        <p:tgtEl>
                                          <p:spTgt spid="3">
                                            <p:txEl>
                                              <p:pRg st="11" end="11"/>
                                            </p:txEl>
                                          </p:spTgt>
                                        </p:tgtEl>
                                      </p:cBhvr>
                                    </p:animEffect>
                                    <p:anim calcmode="lin" valueType="num">
                                      <p:cBhvr>
                                        <p:cTn id="78" dur="1000" fill="hold"/>
                                        <p:tgtEl>
                                          <p:spTgt spid="3">
                                            <p:txEl>
                                              <p:pRg st="11" end="11"/>
                                            </p:txEl>
                                          </p:spTgt>
                                        </p:tgtEl>
                                        <p:attrNameLst>
                                          <p:attrName>ppt_x</p:attrName>
                                        </p:attrNameLst>
                                      </p:cBhvr>
                                      <p:tavLst>
                                        <p:tav tm="0">
                                          <p:val>
                                            <p:strVal val="#ppt_x"/>
                                          </p:val>
                                        </p:tav>
                                        <p:tav tm="100000">
                                          <p:val>
                                            <p:strVal val="#ppt_x"/>
                                          </p:val>
                                        </p:tav>
                                      </p:tavLst>
                                    </p:anim>
                                    <p:anim calcmode="lin" valueType="num">
                                      <p:cBhvr>
                                        <p:cTn id="79" dur="1000" fill="hold"/>
                                        <p:tgtEl>
                                          <p:spTgt spid="3">
                                            <p:txEl>
                                              <p:pRg st="11" end="11"/>
                                            </p:txEl>
                                          </p:spTgt>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42" presetClass="entr" presetSubtype="0" fill="hold" nodeType="clickEffect">
                                  <p:stCondLst>
                                    <p:cond delay="0"/>
                                  </p:stCondLst>
                                  <p:childTnLst>
                                    <p:set>
                                      <p:cBhvr>
                                        <p:cTn id="83" dur="1" fill="hold">
                                          <p:stCondLst>
                                            <p:cond delay="0"/>
                                          </p:stCondLst>
                                        </p:cTn>
                                        <p:tgtEl>
                                          <p:spTgt spid="3">
                                            <p:txEl>
                                              <p:pRg st="13" end="13"/>
                                            </p:txEl>
                                          </p:spTgt>
                                        </p:tgtEl>
                                        <p:attrNameLst>
                                          <p:attrName>style.visibility</p:attrName>
                                        </p:attrNameLst>
                                      </p:cBhvr>
                                      <p:to>
                                        <p:strVal val="visible"/>
                                      </p:to>
                                    </p:set>
                                    <p:animEffect transition="in" filter="fade">
                                      <p:cBhvr>
                                        <p:cTn id="84" dur="1000"/>
                                        <p:tgtEl>
                                          <p:spTgt spid="3">
                                            <p:txEl>
                                              <p:pRg st="13" end="13"/>
                                            </p:txEl>
                                          </p:spTgt>
                                        </p:tgtEl>
                                      </p:cBhvr>
                                    </p:animEffect>
                                    <p:anim calcmode="lin" valueType="num">
                                      <p:cBhvr>
                                        <p:cTn id="85" dur="1000" fill="hold"/>
                                        <p:tgtEl>
                                          <p:spTgt spid="3">
                                            <p:txEl>
                                              <p:pRg st="13" end="13"/>
                                            </p:txEl>
                                          </p:spTgt>
                                        </p:tgtEl>
                                        <p:attrNameLst>
                                          <p:attrName>ppt_x</p:attrName>
                                        </p:attrNameLst>
                                      </p:cBhvr>
                                      <p:tavLst>
                                        <p:tav tm="0">
                                          <p:val>
                                            <p:strVal val="#ppt_x"/>
                                          </p:val>
                                        </p:tav>
                                        <p:tav tm="100000">
                                          <p:val>
                                            <p:strVal val="#ppt_x"/>
                                          </p:val>
                                        </p:tav>
                                      </p:tavLst>
                                    </p:anim>
                                    <p:anim calcmode="lin" valueType="num">
                                      <p:cBhvr>
                                        <p:cTn id="86" dur="1000" fill="hold"/>
                                        <p:tgtEl>
                                          <p:spTgt spid="3">
                                            <p:txEl>
                                              <p:pRg st="13" end="13"/>
                                            </p:txEl>
                                          </p:spTgt>
                                        </p:tgtEl>
                                        <p:attrNameLst>
                                          <p:attrName>ppt_y</p:attrName>
                                        </p:attrNameLst>
                                      </p:cBhvr>
                                      <p:tavLst>
                                        <p:tav tm="0">
                                          <p:val>
                                            <p:strVal val="#ppt_y+.1"/>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42" presetClass="entr" presetSubtype="0" fill="hold" nodeType="clickEffect">
                                  <p:stCondLst>
                                    <p:cond delay="0"/>
                                  </p:stCondLst>
                                  <p:childTnLst>
                                    <p:set>
                                      <p:cBhvr>
                                        <p:cTn id="90" dur="1" fill="hold">
                                          <p:stCondLst>
                                            <p:cond delay="0"/>
                                          </p:stCondLst>
                                        </p:cTn>
                                        <p:tgtEl>
                                          <p:spTgt spid="3">
                                            <p:txEl>
                                              <p:pRg st="12" end="12"/>
                                            </p:txEl>
                                          </p:spTgt>
                                        </p:tgtEl>
                                        <p:attrNameLst>
                                          <p:attrName>style.visibility</p:attrName>
                                        </p:attrNameLst>
                                      </p:cBhvr>
                                      <p:to>
                                        <p:strVal val="visible"/>
                                      </p:to>
                                    </p:set>
                                    <p:animEffect transition="in" filter="fade">
                                      <p:cBhvr>
                                        <p:cTn id="91" dur="1000"/>
                                        <p:tgtEl>
                                          <p:spTgt spid="3">
                                            <p:txEl>
                                              <p:pRg st="12" end="12"/>
                                            </p:txEl>
                                          </p:spTgt>
                                        </p:tgtEl>
                                      </p:cBhvr>
                                    </p:animEffect>
                                    <p:anim calcmode="lin" valueType="num">
                                      <p:cBhvr>
                                        <p:cTn id="92" dur="1000" fill="hold"/>
                                        <p:tgtEl>
                                          <p:spTgt spid="3">
                                            <p:txEl>
                                              <p:pRg st="12" end="12"/>
                                            </p:txEl>
                                          </p:spTgt>
                                        </p:tgtEl>
                                        <p:attrNameLst>
                                          <p:attrName>ppt_x</p:attrName>
                                        </p:attrNameLst>
                                      </p:cBhvr>
                                      <p:tavLst>
                                        <p:tav tm="0">
                                          <p:val>
                                            <p:strVal val="#ppt_x"/>
                                          </p:val>
                                        </p:tav>
                                        <p:tav tm="100000">
                                          <p:val>
                                            <p:strVal val="#ppt_x"/>
                                          </p:val>
                                        </p:tav>
                                      </p:tavLst>
                                    </p:anim>
                                    <p:anim calcmode="lin" valueType="num">
                                      <p:cBhvr>
                                        <p:cTn id="93" dur="1000" fill="hold"/>
                                        <p:tgtEl>
                                          <p:spTgt spid="3">
                                            <p:txEl>
                                              <p:pRg st="12" end="1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5C52C4E-92F1-49F5-852C-4442976FB745}"/>
              </a:ext>
            </a:extLst>
          </p:cNvPr>
          <p:cNvSpPr>
            <a:spLocks noGrp="1"/>
          </p:cNvSpPr>
          <p:nvPr>
            <p:ph type="title"/>
          </p:nvPr>
        </p:nvSpPr>
        <p:spPr>
          <a:xfrm>
            <a:off x="457200" y="274638"/>
            <a:ext cx="8229600" cy="994122"/>
          </a:xfrm>
        </p:spPr>
        <p:txBody>
          <a:bodyPr/>
          <a:lstStyle/>
          <a:p>
            <a:r>
              <a:rPr lang="nl-BE" dirty="0"/>
              <a:t> Een opwarmingsoefening</a:t>
            </a:r>
          </a:p>
        </p:txBody>
      </p:sp>
      <p:pic>
        <p:nvPicPr>
          <p:cNvPr id="4" name="Afbeelding 3">
            <a:extLst>
              <a:ext uri="{FF2B5EF4-FFF2-40B4-BE49-F238E27FC236}">
                <a16:creationId xmlns:a16="http://schemas.microsoft.com/office/drawing/2014/main" id="{4116AB59-B754-4395-93A4-7C7BE1696616}"/>
              </a:ext>
            </a:extLst>
          </p:cNvPr>
          <p:cNvPicPr>
            <a:picLocks noChangeAspect="1"/>
          </p:cNvPicPr>
          <p:nvPr/>
        </p:nvPicPr>
        <p:blipFill>
          <a:blip r:embed="rId2"/>
          <a:stretch>
            <a:fillRect/>
          </a:stretch>
        </p:blipFill>
        <p:spPr>
          <a:xfrm>
            <a:off x="5011678" y="2812035"/>
            <a:ext cx="3019178" cy="3383680"/>
          </a:xfrm>
          <a:prstGeom prst="rect">
            <a:avLst/>
          </a:prstGeom>
        </p:spPr>
      </p:pic>
      <p:pic>
        <p:nvPicPr>
          <p:cNvPr id="5" name="Afbeelding 4">
            <a:extLst>
              <a:ext uri="{FF2B5EF4-FFF2-40B4-BE49-F238E27FC236}">
                <a16:creationId xmlns:a16="http://schemas.microsoft.com/office/drawing/2014/main" id="{EC2F0724-23D0-46C7-ADA2-28135360D16E}"/>
              </a:ext>
            </a:extLst>
          </p:cNvPr>
          <p:cNvPicPr>
            <a:picLocks noChangeAspect="1"/>
          </p:cNvPicPr>
          <p:nvPr/>
        </p:nvPicPr>
        <p:blipFill>
          <a:blip r:embed="rId3"/>
          <a:stretch>
            <a:fillRect/>
          </a:stretch>
        </p:blipFill>
        <p:spPr>
          <a:xfrm>
            <a:off x="1113687" y="2812035"/>
            <a:ext cx="3019178" cy="3392258"/>
          </a:xfrm>
          <a:prstGeom prst="rect">
            <a:avLst/>
          </a:prstGeom>
        </p:spPr>
      </p:pic>
      <p:sp>
        <p:nvSpPr>
          <p:cNvPr id="6" name="Tekstvak 5">
            <a:extLst>
              <a:ext uri="{FF2B5EF4-FFF2-40B4-BE49-F238E27FC236}">
                <a16:creationId xmlns:a16="http://schemas.microsoft.com/office/drawing/2014/main" id="{8412E9F9-94BC-4A6A-9966-2CF44E017422}"/>
              </a:ext>
            </a:extLst>
          </p:cNvPr>
          <p:cNvSpPr txBox="1"/>
          <p:nvPr/>
        </p:nvSpPr>
        <p:spPr>
          <a:xfrm>
            <a:off x="899592" y="1124744"/>
            <a:ext cx="7416824" cy="1754326"/>
          </a:xfrm>
          <a:prstGeom prst="rect">
            <a:avLst/>
          </a:prstGeom>
          <a:noFill/>
        </p:spPr>
        <p:txBody>
          <a:bodyPr wrap="square" rtlCol="0">
            <a:spAutoFit/>
          </a:bodyPr>
          <a:lstStyle/>
          <a:p>
            <a:pPr marL="285750" indent="-285750">
              <a:buFont typeface="Arial" panose="020B0604020202020204" pitchFamily="34" charset="0"/>
              <a:buChar char="•"/>
            </a:pPr>
            <a:r>
              <a:rPr lang="nl-BE" dirty="0"/>
              <a:t>Na een storm ben je gestrand op een eiland, ergens in het noorden</a:t>
            </a:r>
          </a:p>
          <a:p>
            <a:pPr marL="285750" indent="-285750">
              <a:buFont typeface="Arial" panose="020B0604020202020204" pitchFamily="34" charset="0"/>
              <a:buChar char="•"/>
            </a:pPr>
            <a:r>
              <a:rPr lang="nl-BE" dirty="0"/>
              <a:t>In het zuiden is een reddingspost</a:t>
            </a:r>
          </a:p>
          <a:p>
            <a:pPr marL="285750" indent="-285750">
              <a:buFont typeface="Arial" panose="020B0604020202020204" pitchFamily="34" charset="0"/>
              <a:buChar char="•"/>
            </a:pPr>
            <a:r>
              <a:rPr lang="nl-BE" dirty="0"/>
              <a:t>Je hebt een kaart van het eiland, met beperkte informatie</a:t>
            </a:r>
          </a:p>
          <a:p>
            <a:pPr marL="285750" indent="-285750">
              <a:buFont typeface="Arial" panose="020B0604020202020204" pitchFamily="34" charset="0"/>
              <a:buChar char="•"/>
            </a:pPr>
            <a:r>
              <a:rPr lang="nl-BE" dirty="0"/>
              <a:t>Je maakt via audio contact met de reddingspost</a:t>
            </a:r>
          </a:p>
          <a:p>
            <a:pPr marL="285750" indent="-285750">
              <a:buFont typeface="Arial" panose="020B0604020202020204" pitchFamily="34" charset="0"/>
              <a:buChar char="•"/>
            </a:pPr>
            <a:r>
              <a:rPr lang="nl-BE" dirty="0"/>
              <a:t>Via overleg met een ‘verkeersleider’ moet je ter plaatse geraken</a:t>
            </a:r>
          </a:p>
          <a:p>
            <a:endParaRPr lang="nl-BE" dirty="0"/>
          </a:p>
        </p:txBody>
      </p:sp>
      <p:pic>
        <p:nvPicPr>
          <p:cNvPr id="7" name="Afbeelding 6">
            <a:extLst>
              <a:ext uri="{FF2B5EF4-FFF2-40B4-BE49-F238E27FC236}">
                <a16:creationId xmlns:a16="http://schemas.microsoft.com/office/drawing/2014/main" id="{2219FA79-E9ED-4DC7-BEB7-485C007FA00B}"/>
              </a:ext>
            </a:extLst>
          </p:cNvPr>
          <p:cNvPicPr>
            <a:picLocks noChangeAspect="1"/>
          </p:cNvPicPr>
          <p:nvPr/>
        </p:nvPicPr>
        <p:blipFill rotWithShape="1">
          <a:blip r:embed="rId4"/>
          <a:srcRect b="11614"/>
          <a:stretch/>
        </p:blipFill>
        <p:spPr>
          <a:xfrm>
            <a:off x="7518252" y="2620380"/>
            <a:ext cx="1024121" cy="613404"/>
          </a:xfrm>
          <a:prstGeom prst="rect">
            <a:avLst/>
          </a:prstGeom>
        </p:spPr>
      </p:pic>
      <p:pic>
        <p:nvPicPr>
          <p:cNvPr id="8" name="Afbeelding 7">
            <a:extLst>
              <a:ext uri="{FF2B5EF4-FFF2-40B4-BE49-F238E27FC236}">
                <a16:creationId xmlns:a16="http://schemas.microsoft.com/office/drawing/2014/main" id="{1483E444-2953-436B-803B-DBE9E855882A}"/>
              </a:ext>
            </a:extLst>
          </p:cNvPr>
          <p:cNvPicPr>
            <a:picLocks noChangeAspect="1"/>
          </p:cNvPicPr>
          <p:nvPr/>
        </p:nvPicPr>
        <p:blipFill>
          <a:blip r:embed="rId5"/>
          <a:stretch>
            <a:fillRect/>
          </a:stretch>
        </p:blipFill>
        <p:spPr>
          <a:xfrm>
            <a:off x="494531" y="5967613"/>
            <a:ext cx="1024217" cy="615749"/>
          </a:xfrm>
          <a:prstGeom prst="rect">
            <a:avLst/>
          </a:prstGeom>
        </p:spPr>
      </p:pic>
      <p:sp>
        <p:nvSpPr>
          <p:cNvPr id="9" name="Tekstvak 8">
            <a:extLst>
              <a:ext uri="{FF2B5EF4-FFF2-40B4-BE49-F238E27FC236}">
                <a16:creationId xmlns:a16="http://schemas.microsoft.com/office/drawing/2014/main" id="{5818905C-A5D7-42BA-85F5-896260E42979}"/>
              </a:ext>
            </a:extLst>
          </p:cNvPr>
          <p:cNvSpPr txBox="1"/>
          <p:nvPr/>
        </p:nvSpPr>
        <p:spPr>
          <a:xfrm>
            <a:off x="2813180" y="6275487"/>
            <a:ext cx="4396996" cy="461665"/>
          </a:xfrm>
          <a:prstGeom prst="rect">
            <a:avLst/>
          </a:prstGeom>
          <a:noFill/>
        </p:spPr>
        <p:txBody>
          <a:bodyPr wrap="square">
            <a:spAutoFit/>
          </a:bodyPr>
          <a:lstStyle/>
          <a:p>
            <a:pPr marL="0" indent="0">
              <a:buNone/>
            </a:pPr>
            <a:r>
              <a:rPr lang="nl-BE" sz="1200" dirty="0">
                <a:hlinkClick r:id="rId6"/>
              </a:rPr>
              <a:t>https://www.neejandertaal.be/presentaties.php</a:t>
            </a:r>
            <a:r>
              <a:rPr lang="nl-BE" sz="1200" dirty="0"/>
              <a:t> - </a:t>
            </a:r>
            <a:r>
              <a:rPr lang="nl-BE" sz="1200" dirty="0">
                <a:solidFill>
                  <a:srgbClr val="7030A0"/>
                </a:solidFill>
              </a:rPr>
              <a:t>Sprekend leren</a:t>
            </a:r>
          </a:p>
          <a:p>
            <a:pPr marL="0" indent="0">
              <a:buNone/>
            </a:pPr>
            <a:r>
              <a:rPr lang="nl-BE" sz="1200" dirty="0"/>
              <a:t>Download </a:t>
            </a:r>
            <a:r>
              <a:rPr lang="nl-BE" sz="1200" u="sng" dirty="0"/>
              <a:t>Piloot</a:t>
            </a:r>
            <a:r>
              <a:rPr lang="nl-BE" sz="1200" dirty="0"/>
              <a:t> OF download </a:t>
            </a:r>
            <a:r>
              <a:rPr lang="nl-BE" sz="1200" u="sng" dirty="0"/>
              <a:t>Verkeersleider</a:t>
            </a:r>
          </a:p>
        </p:txBody>
      </p:sp>
    </p:spTree>
    <p:extLst>
      <p:ext uri="{BB962C8B-B14F-4D97-AF65-F5344CB8AC3E}">
        <p14:creationId xmlns:p14="http://schemas.microsoft.com/office/powerpoint/2010/main" val="3925542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 calcmode="lin" valueType="num">
                                      <p:cBhvr additive="base">
                                        <p:cTn id="19"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
                                            <p:txEl>
                                              <p:pRg st="3" end="3"/>
                                            </p:txEl>
                                          </p:spTgt>
                                        </p:tgtEl>
                                        <p:attrNameLst>
                                          <p:attrName>style.visibility</p:attrName>
                                        </p:attrNameLst>
                                      </p:cBhvr>
                                      <p:to>
                                        <p:strVal val="visible"/>
                                      </p:to>
                                    </p:set>
                                    <p:anim calcmode="lin" valueType="num">
                                      <p:cBhvr additive="base">
                                        <p:cTn id="25"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6">
                                            <p:txEl>
                                              <p:pRg st="4" end="4"/>
                                            </p:txEl>
                                          </p:spTgt>
                                        </p:tgtEl>
                                        <p:attrNameLst>
                                          <p:attrName>style.visibility</p:attrName>
                                        </p:attrNameLst>
                                      </p:cBhvr>
                                      <p:to>
                                        <p:strVal val="visible"/>
                                      </p:to>
                                    </p:set>
                                    <p:anim calcmode="lin" valueType="num">
                                      <p:cBhvr additive="base">
                                        <p:cTn id="31"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cBhvr additive="base">
                                        <p:cTn id="37" dur="500" fill="hold"/>
                                        <p:tgtEl>
                                          <p:spTgt spid="4"/>
                                        </p:tgtEl>
                                        <p:attrNameLst>
                                          <p:attrName>ppt_x</p:attrName>
                                        </p:attrNameLst>
                                      </p:cBhvr>
                                      <p:tavLst>
                                        <p:tav tm="0">
                                          <p:val>
                                            <p:strVal val="#ppt_x"/>
                                          </p:val>
                                        </p:tav>
                                        <p:tav tm="100000">
                                          <p:val>
                                            <p:strVal val="#ppt_x"/>
                                          </p:val>
                                        </p:tav>
                                      </p:tavLst>
                                    </p:anim>
                                    <p:anim calcmode="lin" valueType="num">
                                      <p:cBhvr additive="base">
                                        <p:cTn id="38" dur="500" fill="hold"/>
                                        <p:tgtEl>
                                          <p:spTgt spid="4"/>
                                        </p:tgtEl>
                                        <p:attrNameLst>
                                          <p:attrName>ppt_y</p:attrName>
                                        </p:attrNameLst>
                                      </p:cBhvr>
                                      <p:tavLst>
                                        <p:tav tm="0">
                                          <p:val>
                                            <p:strVal val="1+#ppt_h/2"/>
                                          </p:val>
                                        </p:tav>
                                        <p:tav tm="100000">
                                          <p:val>
                                            <p:strVal val="#ppt_y"/>
                                          </p:val>
                                        </p:tav>
                                      </p:tavLst>
                                    </p:anim>
                                  </p:childTnLst>
                                </p:cTn>
                              </p:par>
                              <p:par>
                                <p:cTn id="39" presetID="2" presetClass="entr" presetSubtype="2" fill="hold" nodeType="withEffect">
                                  <p:stCondLst>
                                    <p:cond delay="0"/>
                                  </p:stCondLst>
                                  <p:childTnLst>
                                    <p:set>
                                      <p:cBhvr>
                                        <p:cTn id="40" dur="1" fill="hold">
                                          <p:stCondLst>
                                            <p:cond delay="0"/>
                                          </p:stCondLst>
                                        </p:cTn>
                                        <p:tgtEl>
                                          <p:spTgt spid="7"/>
                                        </p:tgtEl>
                                        <p:attrNameLst>
                                          <p:attrName>style.visibility</p:attrName>
                                        </p:attrNameLst>
                                      </p:cBhvr>
                                      <p:to>
                                        <p:strVal val="visible"/>
                                      </p:to>
                                    </p:set>
                                    <p:anim calcmode="lin" valueType="num">
                                      <p:cBhvr additive="base">
                                        <p:cTn id="41" dur="500" fill="hold"/>
                                        <p:tgtEl>
                                          <p:spTgt spid="7"/>
                                        </p:tgtEl>
                                        <p:attrNameLst>
                                          <p:attrName>ppt_x</p:attrName>
                                        </p:attrNameLst>
                                      </p:cBhvr>
                                      <p:tavLst>
                                        <p:tav tm="0">
                                          <p:val>
                                            <p:strVal val="1+#ppt_w/2"/>
                                          </p:val>
                                        </p:tav>
                                        <p:tav tm="100000">
                                          <p:val>
                                            <p:strVal val="#ppt_x"/>
                                          </p:val>
                                        </p:tav>
                                      </p:tavLst>
                                    </p:anim>
                                    <p:anim calcmode="lin" valueType="num">
                                      <p:cBhvr additive="base">
                                        <p:cTn id="42"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5"/>
                                        </p:tgtEl>
                                        <p:attrNameLst>
                                          <p:attrName>style.visibility</p:attrName>
                                        </p:attrNameLst>
                                      </p:cBhvr>
                                      <p:to>
                                        <p:strVal val="visible"/>
                                      </p:to>
                                    </p:set>
                                  </p:childTnLst>
                                </p:cTn>
                              </p:par>
                              <p:par>
                                <p:cTn id="47" presetID="2" presetClass="entr" presetSubtype="3" fill="hold" nodeType="withEffect">
                                  <p:stCondLst>
                                    <p:cond delay="0"/>
                                  </p:stCondLst>
                                  <p:childTnLst>
                                    <p:set>
                                      <p:cBhvr>
                                        <p:cTn id="48" dur="1" fill="hold">
                                          <p:stCondLst>
                                            <p:cond delay="0"/>
                                          </p:stCondLst>
                                        </p:cTn>
                                        <p:tgtEl>
                                          <p:spTgt spid="8"/>
                                        </p:tgtEl>
                                        <p:attrNameLst>
                                          <p:attrName>style.visibility</p:attrName>
                                        </p:attrNameLst>
                                      </p:cBhvr>
                                      <p:to>
                                        <p:strVal val="visible"/>
                                      </p:to>
                                    </p:set>
                                    <p:anim calcmode="lin" valueType="num">
                                      <p:cBhvr additive="base">
                                        <p:cTn id="49" dur="500" fill="hold"/>
                                        <p:tgtEl>
                                          <p:spTgt spid="8"/>
                                        </p:tgtEl>
                                        <p:attrNameLst>
                                          <p:attrName>ppt_x</p:attrName>
                                        </p:attrNameLst>
                                      </p:cBhvr>
                                      <p:tavLst>
                                        <p:tav tm="0">
                                          <p:val>
                                            <p:strVal val="1+#ppt_w/2"/>
                                          </p:val>
                                        </p:tav>
                                        <p:tav tm="100000">
                                          <p:val>
                                            <p:strVal val="#ppt_x"/>
                                          </p:val>
                                        </p:tav>
                                      </p:tavLst>
                                    </p:anim>
                                    <p:anim calcmode="lin" valueType="num">
                                      <p:cBhvr additive="base">
                                        <p:cTn id="50" dur="5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vak 5">
            <a:extLst>
              <a:ext uri="{FF2B5EF4-FFF2-40B4-BE49-F238E27FC236}">
                <a16:creationId xmlns:a16="http://schemas.microsoft.com/office/drawing/2014/main" id="{8412E9F9-94BC-4A6A-9966-2CF44E017422}"/>
              </a:ext>
            </a:extLst>
          </p:cNvPr>
          <p:cNvSpPr txBox="1"/>
          <p:nvPr/>
        </p:nvSpPr>
        <p:spPr>
          <a:xfrm>
            <a:off x="863588" y="1484784"/>
            <a:ext cx="7416824" cy="1754326"/>
          </a:xfrm>
          <a:prstGeom prst="rect">
            <a:avLst/>
          </a:prstGeom>
          <a:noFill/>
        </p:spPr>
        <p:txBody>
          <a:bodyPr wrap="square" rtlCol="0">
            <a:spAutoFit/>
          </a:bodyPr>
          <a:lstStyle/>
          <a:p>
            <a:pPr marL="285750" indent="-285750">
              <a:buFont typeface="Arial" panose="020B0604020202020204" pitchFamily="34" charset="0"/>
              <a:buChar char="•"/>
            </a:pPr>
            <a:r>
              <a:rPr lang="nl-BE" dirty="0"/>
              <a:t>Na een storm ben je gestrand op een eiland, ergens in het noorden</a:t>
            </a:r>
          </a:p>
          <a:p>
            <a:pPr marL="285750" indent="-285750">
              <a:buFont typeface="Arial" panose="020B0604020202020204" pitchFamily="34" charset="0"/>
              <a:buChar char="•"/>
            </a:pPr>
            <a:r>
              <a:rPr lang="nl-BE" dirty="0"/>
              <a:t>In het zuiden is een reddingspost</a:t>
            </a:r>
          </a:p>
          <a:p>
            <a:pPr marL="285750" indent="-285750">
              <a:buFont typeface="Arial" panose="020B0604020202020204" pitchFamily="34" charset="0"/>
              <a:buChar char="•"/>
            </a:pPr>
            <a:r>
              <a:rPr lang="nl-BE" dirty="0"/>
              <a:t>Je hebt een kaart van het eiland, met beperkte informatie</a:t>
            </a:r>
          </a:p>
          <a:p>
            <a:pPr marL="285750" indent="-285750">
              <a:buFont typeface="Arial" panose="020B0604020202020204" pitchFamily="34" charset="0"/>
              <a:buChar char="•"/>
            </a:pPr>
            <a:r>
              <a:rPr lang="nl-BE" dirty="0"/>
              <a:t>Je maakt via audio contact met de reddingspost</a:t>
            </a:r>
          </a:p>
          <a:p>
            <a:pPr marL="285750" indent="-285750">
              <a:buFont typeface="Arial" panose="020B0604020202020204" pitchFamily="34" charset="0"/>
              <a:buChar char="•"/>
            </a:pPr>
            <a:r>
              <a:rPr lang="nl-BE" dirty="0"/>
              <a:t>Via overleg met een ‘verkeersleider’ moet je ter plaatse geraken</a:t>
            </a:r>
          </a:p>
          <a:p>
            <a:endParaRPr lang="nl-BE" dirty="0"/>
          </a:p>
        </p:txBody>
      </p:sp>
      <p:sp>
        <p:nvSpPr>
          <p:cNvPr id="3" name="Tekstvak 2">
            <a:extLst>
              <a:ext uri="{FF2B5EF4-FFF2-40B4-BE49-F238E27FC236}">
                <a16:creationId xmlns:a16="http://schemas.microsoft.com/office/drawing/2014/main" id="{A180CAA5-E1A1-4DD1-A127-B6ECDDD78A46}"/>
              </a:ext>
            </a:extLst>
          </p:cNvPr>
          <p:cNvSpPr txBox="1"/>
          <p:nvPr/>
        </p:nvSpPr>
        <p:spPr>
          <a:xfrm>
            <a:off x="863588" y="4563130"/>
            <a:ext cx="6624736" cy="1477328"/>
          </a:xfrm>
          <a:prstGeom prst="rect">
            <a:avLst/>
          </a:prstGeom>
          <a:noFill/>
        </p:spPr>
        <p:txBody>
          <a:bodyPr wrap="square" rtlCol="0">
            <a:spAutoFit/>
          </a:bodyPr>
          <a:lstStyle/>
          <a:p>
            <a:r>
              <a:rPr lang="nl-BE" dirty="0"/>
              <a:t>Nabespreking:</a:t>
            </a:r>
          </a:p>
          <a:p>
            <a:pPr marL="285750" indent="-285750">
              <a:buFont typeface="Arial" panose="020B0604020202020204" pitchFamily="34" charset="0"/>
              <a:buChar char="•"/>
            </a:pPr>
            <a:r>
              <a:rPr lang="nl-BE" dirty="0"/>
              <a:t>Welke taalhandelingen komen hier zoal bij kijken?</a:t>
            </a:r>
          </a:p>
          <a:p>
            <a:pPr marL="285750" indent="-285750">
              <a:buFont typeface="Arial" panose="020B0604020202020204" pitchFamily="34" charset="0"/>
              <a:buChar char="•"/>
            </a:pPr>
            <a:r>
              <a:rPr lang="nl-BE" dirty="0"/>
              <a:t>Wat zijn de eigenschappen van een goede spreker?</a:t>
            </a:r>
          </a:p>
          <a:p>
            <a:pPr marL="285750" indent="-285750">
              <a:buFont typeface="Arial" panose="020B0604020202020204" pitchFamily="34" charset="0"/>
              <a:buChar char="•"/>
            </a:pPr>
            <a:r>
              <a:rPr lang="nl-BE" dirty="0"/>
              <a:t>Wat zijn de eigenschappen van een goede luisteraar?</a:t>
            </a:r>
          </a:p>
          <a:p>
            <a:pPr marL="742950" lvl="1" indent="-285750">
              <a:buFontTx/>
              <a:buChar char="-"/>
            </a:pPr>
            <a:endParaRPr lang="nl-BE" dirty="0"/>
          </a:p>
        </p:txBody>
      </p:sp>
      <p:sp>
        <p:nvSpPr>
          <p:cNvPr id="7" name="Titel 1">
            <a:extLst>
              <a:ext uri="{FF2B5EF4-FFF2-40B4-BE49-F238E27FC236}">
                <a16:creationId xmlns:a16="http://schemas.microsoft.com/office/drawing/2014/main" id="{FB90B0F7-2AFD-4A78-9BA7-549847C518F5}"/>
              </a:ext>
            </a:extLst>
          </p:cNvPr>
          <p:cNvSpPr>
            <a:spLocks noGrp="1"/>
          </p:cNvSpPr>
          <p:nvPr>
            <p:ph type="title"/>
          </p:nvPr>
        </p:nvSpPr>
        <p:spPr>
          <a:xfrm>
            <a:off x="457200" y="274638"/>
            <a:ext cx="8229600" cy="994122"/>
          </a:xfrm>
        </p:spPr>
        <p:txBody>
          <a:bodyPr/>
          <a:lstStyle/>
          <a:p>
            <a:r>
              <a:rPr lang="nl-BE" dirty="0"/>
              <a:t> </a:t>
            </a:r>
          </a:p>
        </p:txBody>
      </p:sp>
      <p:sp>
        <p:nvSpPr>
          <p:cNvPr id="8" name="Titel 1">
            <a:extLst>
              <a:ext uri="{FF2B5EF4-FFF2-40B4-BE49-F238E27FC236}">
                <a16:creationId xmlns:a16="http://schemas.microsoft.com/office/drawing/2014/main" id="{7FA58DB8-F1EC-48D5-95BE-D6DF3A16694C}"/>
              </a:ext>
            </a:extLst>
          </p:cNvPr>
          <p:cNvSpPr txBox="1">
            <a:spLocks/>
          </p:cNvSpPr>
          <p:nvPr/>
        </p:nvSpPr>
        <p:spPr>
          <a:xfrm>
            <a:off x="609600" y="427038"/>
            <a:ext cx="8229600" cy="99412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nl-BE"/>
              <a:t> Een opwarmingsoefening</a:t>
            </a:r>
            <a:endParaRPr lang="nl-BE" dirty="0"/>
          </a:p>
        </p:txBody>
      </p:sp>
    </p:spTree>
    <p:extLst>
      <p:ext uri="{BB962C8B-B14F-4D97-AF65-F5344CB8AC3E}">
        <p14:creationId xmlns:p14="http://schemas.microsoft.com/office/powerpoint/2010/main" val="3912306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ijdelijke aanduiding voor inhoud 3">
            <a:extLst>
              <a:ext uri="{FF2B5EF4-FFF2-40B4-BE49-F238E27FC236}">
                <a16:creationId xmlns:a16="http://schemas.microsoft.com/office/drawing/2014/main" id="{38D12955-64DC-49B2-86E0-2785C5F70DB7}"/>
              </a:ext>
            </a:extLst>
          </p:cNvPr>
          <p:cNvGraphicFramePr>
            <a:graphicFrameLocks noGrp="1"/>
          </p:cNvGraphicFramePr>
          <p:nvPr>
            <p:ph idx="1"/>
          </p:nvPr>
        </p:nvGraphicFramePr>
        <p:xfrm>
          <a:off x="1403648" y="4154464"/>
          <a:ext cx="5547360" cy="2483612"/>
        </p:xfrm>
        <a:graphic>
          <a:graphicData uri="http://schemas.openxmlformats.org/drawingml/2006/table">
            <a:tbl>
              <a:tblPr firstRow="1" firstCol="1" bandRow="1">
                <a:tableStyleId>{5C22544A-7EE6-4342-B048-85BDC9FD1C3A}</a:tableStyleId>
              </a:tblPr>
              <a:tblGrid>
                <a:gridCol w="2773680">
                  <a:extLst>
                    <a:ext uri="{9D8B030D-6E8A-4147-A177-3AD203B41FA5}">
                      <a16:colId xmlns:a16="http://schemas.microsoft.com/office/drawing/2014/main" val="373208643"/>
                    </a:ext>
                  </a:extLst>
                </a:gridCol>
                <a:gridCol w="2773680">
                  <a:extLst>
                    <a:ext uri="{9D8B030D-6E8A-4147-A177-3AD203B41FA5}">
                      <a16:colId xmlns:a16="http://schemas.microsoft.com/office/drawing/2014/main" val="1332819826"/>
                    </a:ext>
                  </a:extLst>
                </a:gridCol>
              </a:tblGrid>
              <a:tr h="0">
                <a:tc gridSpan="2">
                  <a:txBody>
                    <a:bodyPr/>
                    <a:lstStyle/>
                    <a:p>
                      <a:pPr>
                        <a:lnSpc>
                          <a:spcPct val="115000"/>
                        </a:lnSpc>
                        <a:spcAft>
                          <a:spcPts val="0"/>
                        </a:spcAft>
                      </a:pPr>
                      <a:endParaRPr lang="nl-B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nl-BE"/>
                    </a:p>
                  </a:txBody>
                  <a:tcPr/>
                </a:tc>
                <a:extLst>
                  <a:ext uri="{0D108BD9-81ED-4DB2-BD59-A6C34878D82A}">
                    <a16:rowId xmlns:a16="http://schemas.microsoft.com/office/drawing/2014/main" val="2604754386"/>
                  </a:ext>
                </a:extLst>
              </a:tr>
              <a:tr h="0">
                <a:tc>
                  <a:txBody>
                    <a:bodyPr/>
                    <a:lstStyle/>
                    <a:p>
                      <a:pPr>
                        <a:lnSpc>
                          <a:spcPct val="115000"/>
                        </a:lnSpc>
                        <a:spcAft>
                          <a:spcPts val="0"/>
                        </a:spcAft>
                      </a:pPr>
                      <a:r>
                        <a:rPr lang="nl-BE" sz="1100" dirty="0">
                          <a:effectLst/>
                        </a:rPr>
                        <a:t> </a:t>
                      </a:r>
                    </a:p>
                    <a:p>
                      <a:pPr>
                        <a:lnSpc>
                          <a:spcPct val="115000"/>
                        </a:lnSpc>
                        <a:spcAft>
                          <a:spcPts val="0"/>
                        </a:spcAft>
                      </a:pPr>
                      <a:r>
                        <a:rPr lang="nl-BE" sz="1100" dirty="0">
                          <a:effectLst/>
                        </a:rPr>
                        <a:t>Iemand die goed praat :</a:t>
                      </a:r>
                    </a:p>
                    <a:p>
                      <a:pPr>
                        <a:lnSpc>
                          <a:spcPct val="115000"/>
                        </a:lnSpc>
                        <a:spcAft>
                          <a:spcPts val="0"/>
                        </a:spcAft>
                      </a:pPr>
                      <a:r>
                        <a:rPr lang="nl-BE" sz="1100" dirty="0">
                          <a:effectLst/>
                        </a:rPr>
                        <a:t> </a:t>
                      </a:r>
                    </a:p>
                    <a:p>
                      <a:pPr marL="342900" lvl="0" indent="-342900">
                        <a:lnSpc>
                          <a:spcPct val="115000"/>
                        </a:lnSpc>
                        <a:spcAft>
                          <a:spcPts val="0"/>
                        </a:spcAft>
                        <a:buFont typeface="Wingdings" panose="05000000000000000000" pitchFamily="2" charset="2"/>
                        <a:buChar char=""/>
                      </a:pPr>
                      <a:r>
                        <a:rPr lang="nl-BE" sz="1100" dirty="0">
                          <a:effectLst/>
                        </a:rPr>
                        <a:t>Iemand die iets uitlegt</a:t>
                      </a:r>
                    </a:p>
                    <a:p>
                      <a:pPr marL="342900" lvl="0" indent="-342900">
                        <a:lnSpc>
                          <a:spcPct val="115000"/>
                        </a:lnSpc>
                        <a:spcAft>
                          <a:spcPts val="0"/>
                        </a:spcAft>
                        <a:buFont typeface="Wingdings" panose="05000000000000000000" pitchFamily="2" charset="2"/>
                        <a:buChar char=""/>
                      </a:pPr>
                      <a:r>
                        <a:rPr lang="nl-BE" sz="1100" dirty="0">
                          <a:effectLst/>
                        </a:rPr>
                        <a:t>Iemand die goed op vragen antwoordt</a:t>
                      </a:r>
                    </a:p>
                    <a:p>
                      <a:pPr marL="342900" lvl="0" indent="-342900">
                        <a:lnSpc>
                          <a:spcPct val="115000"/>
                        </a:lnSpc>
                        <a:spcAft>
                          <a:spcPts val="0"/>
                        </a:spcAft>
                        <a:buFont typeface="Wingdings" panose="05000000000000000000" pitchFamily="2" charset="2"/>
                        <a:buChar char=""/>
                      </a:pPr>
                      <a:r>
                        <a:rPr lang="nl-BE" sz="1100" dirty="0">
                          <a:effectLst/>
                        </a:rPr>
                        <a:t>Iemand die naar je kijkt als hij iets vertelt</a:t>
                      </a:r>
                    </a:p>
                    <a:p>
                      <a:pPr marL="342900" lvl="0" indent="-342900">
                        <a:lnSpc>
                          <a:spcPct val="115000"/>
                        </a:lnSpc>
                        <a:spcAft>
                          <a:spcPts val="0"/>
                        </a:spcAft>
                        <a:buFont typeface="Wingdings" panose="05000000000000000000" pitchFamily="2" charset="2"/>
                        <a:buChar char=""/>
                      </a:pPr>
                      <a:r>
                        <a:rPr lang="nl-BE" sz="1100" dirty="0">
                          <a:effectLst/>
                        </a:rPr>
                        <a:t>Iemand die let op non-verbale signalen</a:t>
                      </a:r>
                    </a:p>
                    <a:p>
                      <a:pPr>
                        <a:lnSpc>
                          <a:spcPct val="115000"/>
                        </a:lnSpc>
                        <a:spcAft>
                          <a:spcPts val="0"/>
                        </a:spcAft>
                      </a:pPr>
                      <a:endParaRPr lang="nl-BE" sz="1100" dirty="0">
                        <a:effectLst/>
                      </a:endParaRPr>
                    </a:p>
                    <a:p>
                      <a:pPr>
                        <a:lnSpc>
                          <a:spcPct val="115000"/>
                        </a:lnSpc>
                        <a:spcAft>
                          <a:spcPts val="0"/>
                        </a:spcAft>
                      </a:pPr>
                      <a:r>
                        <a:rPr lang="nl-BE" sz="1100" dirty="0">
                          <a:effectLst/>
                        </a:rPr>
                        <a:t> </a:t>
                      </a:r>
                    </a:p>
                    <a:p>
                      <a:pPr>
                        <a:lnSpc>
                          <a:spcPct val="115000"/>
                        </a:lnSpc>
                        <a:spcAft>
                          <a:spcPts val="0"/>
                        </a:spcAft>
                      </a:pPr>
                      <a:r>
                        <a:rPr lang="nl-BE" sz="1100" dirty="0">
                          <a:effectLst/>
                        </a:rPr>
                        <a:t> </a:t>
                      </a:r>
                      <a:endParaRPr lang="nl-BE"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nl-BE" sz="1100" dirty="0">
                          <a:effectLst/>
                        </a:rPr>
                        <a:t> </a:t>
                      </a:r>
                    </a:p>
                    <a:p>
                      <a:pPr>
                        <a:lnSpc>
                          <a:spcPct val="115000"/>
                        </a:lnSpc>
                        <a:spcAft>
                          <a:spcPts val="0"/>
                        </a:spcAft>
                      </a:pPr>
                      <a:r>
                        <a:rPr lang="nl-BE" sz="1100" dirty="0">
                          <a:effectLst/>
                        </a:rPr>
                        <a:t>Iemand die goed luistert</a:t>
                      </a:r>
                    </a:p>
                    <a:p>
                      <a:pPr>
                        <a:lnSpc>
                          <a:spcPct val="115000"/>
                        </a:lnSpc>
                        <a:spcAft>
                          <a:spcPts val="0"/>
                        </a:spcAft>
                      </a:pPr>
                      <a:r>
                        <a:rPr lang="nl-BE" sz="1100" dirty="0">
                          <a:effectLst/>
                        </a:rPr>
                        <a:t> </a:t>
                      </a:r>
                      <a:endParaRPr lang="nl-BE" sz="1100" b="1" dirty="0">
                        <a:effectLst/>
                      </a:endParaRPr>
                    </a:p>
                    <a:p>
                      <a:pPr marL="342900" lvl="0" indent="-342900">
                        <a:lnSpc>
                          <a:spcPct val="115000"/>
                        </a:lnSpc>
                        <a:spcAft>
                          <a:spcPts val="0"/>
                        </a:spcAft>
                        <a:buFont typeface="Wingdings" panose="05000000000000000000" pitchFamily="2" charset="2"/>
                        <a:buChar char=""/>
                      </a:pPr>
                      <a:r>
                        <a:rPr lang="nl-BE" sz="1100" b="0" dirty="0">
                          <a:effectLst/>
                        </a:rPr>
                        <a:t>Iemand die je aankijkt</a:t>
                      </a:r>
                    </a:p>
                    <a:p>
                      <a:pPr marL="342900" lvl="0" indent="-342900">
                        <a:lnSpc>
                          <a:spcPct val="115000"/>
                        </a:lnSpc>
                        <a:spcAft>
                          <a:spcPts val="0"/>
                        </a:spcAft>
                        <a:buFont typeface="Wingdings" panose="05000000000000000000" pitchFamily="2" charset="2"/>
                        <a:buChar char=""/>
                      </a:pPr>
                      <a:r>
                        <a:rPr lang="nl-BE" sz="1100" b="0" dirty="0">
                          <a:effectLst/>
                        </a:rPr>
                        <a:t>Iemand die stil zit</a:t>
                      </a:r>
                    </a:p>
                    <a:p>
                      <a:pPr marL="342900" lvl="0" indent="-342900">
                        <a:lnSpc>
                          <a:spcPct val="115000"/>
                        </a:lnSpc>
                        <a:spcAft>
                          <a:spcPts val="0"/>
                        </a:spcAft>
                        <a:buFont typeface="Wingdings" panose="05000000000000000000" pitchFamily="2" charset="2"/>
                        <a:buChar char=""/>
                      </a:pPr>
                      <a:r>
                        <a:rPr lang="nl-BE" sz="1100" dirty="0">
                          <a:effectLst/>
                        </a:rPr>
                        <a:t>Iemand die laat zien dat hij geïnteresseerd is in wat je zegt</a:t>
                      </a:r>
                    </a:p>
                    <a:p>
                      <a:pPr marL="342900" lvl="0" indent="-342900">
                        <a:lnSpc>
                          <a:spcPct val="115000"/>
                        </a:lnSpc>
                        <a:spcAft>
                          <a:spcPts val="0"/>
                        </a:spcAft>
                        <a:buFont typeface="Wingdings" panose="05000000000000000000" pitchFamily="2" charset="2"/>
                        <a:buChar char=""/>
                      </a:pPr>
                      <a:r>
                        <a:rPr lang="nl-BE" sz="1100" dirty="0">
                          <a:effectLst/>
                        </a:rPr>
                        <a:t>Iemand die een vraag stelt en naar het antwoord luistert</a:t>
                      </a:r>
                    </a:p>
                    <a:p>
                      <a:pPr marL="342900" lvl="0" indent="-342900">
                        <a:lnSpc>
                          <a:spcPct val="115000"/>
                        </a:lnSpc>
                        <a:spcAft>
                          <a:spcPts val="0"/>
                        </a:spcAft>
                        <a:buFont typeface="Wingdings" panose="05000000000000000000" pitchFamily="2" charset="2"/>
                        <a:buChar char=""/>
                      </a:pPr>
                      <a:r>
                        <a:rPr lang="nl-BE" sz="1100" dirty="0">
                          <a:effectLst/>
                        </a:rPr>
                        <a:t>Iemand die knikt of </a:t>
                      </a:r>
                      <a:r>
                        <a:rPr lang="nl-BE" sz="1100" dirty="0" err="1">
                          <a:effectLst/>
                        </a:rPr>
                        <a:t>hm’t</a:t>
                      </a:r>
                      <a:r>
                        <a:rPr lang="nl-BE" sz="1100" dirty="0">
                          <a:effectLst/>
                        </a:rPr>
                        <a:t> </a:t>
                      </a:r>
                    </a:p>
                    <a:p>
                      <a:pPr>
                        <a:lnSpc>
                          <a:spcPct val="115000"/>
                        </a:lnSpc>
                        <a:spcAft>
                          <a:spcPts val="0"/>
                        </a:spcAft>
                      </a:pPr>
                      <a:r>
                        <a:rPr lang="nl-BE" sz="1100" dirty="0">
                          <a:effectLst/>
                        </a:rPr>
                        <a:t> </a:t>
                      </a:r>
                    </a:p>
                    <a:p>
                      <a:pPr>
                        <a:lnSpc>
                          <a:spcPct val="115000"/>
                        </a:lnSpc>
                        <a:spcAft>
                          <a:spcPts val="0"/>
                        </a:spcAft>
                      </a:pPr>
                      <a:r>
                        <a:rPr lang="nl-BE" sz="1100" dirty="0">
                          <a:effectLst/>
                        </a:rPr>
                        <a:t> </a:t>
                      </a:r>
                      <a:endParaRPr lang="nl-BE"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770385295"/>
                  </a:ext>
                </a:extLst>
              </a:tr>
            </a:tbl>
          </a:graphicData>
        </a:graphic>
      </p:graphicFrame>
      <p:pic>
        <p:nvPicPr>
          <p:cNvPr id="2049" name="Afbeelding 4" descr="luisteren en praten">
            <a:extLst>
              <a:ext uri="{FF2B5EF4-FFF2-40B4-BE49-F238E27FC236}">
                <a16:creationId xmlns:a16="http://schemas.microsoft.com/office/drawing/2014/main" id="{9FAC0664-B038-436F-AC9C-F249FEE59B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648" y="254313"/>
            <a:ext cx="5547360" cy="3848100"/>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338532CC-96A2-4AC8-B755-4360F3E9D32C}"/>
              </a:ext>
            </a:extLst>
          </p:cNvPr>
          <p:cNvSpPr>
            <a:spLocks noGrp="1"/>
          </p:cNvSpPr>
          <p:nvPr>
            <p:ph type="title"/>
          </p:nvPr>
        </p:nvSpPr>
        <p:spPr>
          <a:xfrm rot="530767">
            <a:off x="290460" y="3118877"/>
            <a:ext cx="8229600" cy="1143000"/>
          </a:xfrm>
          <a:solidFill>
            <a:srgbClr val="FFFF00"/>
          </a:solidFill>
        </p:spPr>
        <p:txBody>
          <a:bodyPr/>
          <a:lstStyle/>
          <a:p>
            <a:r>
              <a:rPr lang="nl-BE" dirty="0"/>
              <a:t>gespreksvaardigheden</a:t>
            </a:r>
          </a:p>
        </p:txBody>
      </p:sp>
    </p:spTree>
    <p:extLst>
      <p:ext uri="{BB962C8B-B14F-4D97-AF65-F5344CB8AC3E}">
        <p14:creationId xmlns:p14="http://schemas.microsoft.com/office/powerpoint/2010/main" val="1872725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txBox="1">
            <a:spLocks/>
          </p:cNvSpPr>
          <p:nvPr/>
        </p:nvSpPr>
        <p:spPr>
          <a:xfrm>
            <a:off x="467544" y="692696"/>
            <a:ext cx="8229600" cy="562074"/>
          </a:xfrm>
          <a:prstGeom prst="rect">
            <a:avLst/>
          </a:prstGeom>
        </p:spPr>
        <p:txBody>
          <a:bodyPr vert="horz" lIns="91440" tIns="45720" rIns="91440" bIns="45720" rtlCol="0" anchor="b">
            <a:normAutofit fontScale="92500" lnSpcReduction="20000"/>
          </a:bodyPr>
          <a:lstStyle>
            <a:lvl1pPr algn="l" defTabSz="914400" rtl="0" eaLnBrk="1" latinLnBrk="0" hangingPunct="1">
              <a:spcBef>
                <a:spcPct val="0"/>
              </a:spcBef>
              <a:buNone/>
              <a:defRPr sz="2000" b="1" kern="1200">
                <a:solidFill>
                  <a:schemeClr val="tx1"/>
                </a:solidFill>
                <a:latin typeface="+mj-lt"/>
                <a:ea typeface="+mj-ea"/>
                <a:cs typeface="+mj-cs"/>
              </a:defRPr>
            </a:lvl1pPr>
          </a:lstStyle>
          <a:p>
            <a:r>
              <a:rPr lang="nl-BE" sz="4000" dirty="0">
                <a:latin typeface="Calibri" pitchFamily="34" charset="0"/>
              </a:rPr>
              <a:t>… groepsgesprekken zo verliepen?</a:t>
            </a: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997" y="1484784"/>
            <a:ext cx="5402635" cy="25088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a:hlinkClick r:id="rId4"/>
          </p:cNvPr>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bwMode="auto">
          <a:xfrm>
            <a:off x="2949118" y="4077072"/>
            <a:ext cx="5763645" cy="24622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69316776"/>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F8C97F8-D7F1-4BD8-9601-17727620F2E3}"/>
              </a:ext>
            </a:extLst>
          </p:cNvPr>
          <p:cNvSpPr>
            <a:spLocks noGrp="1"/>
          </p:cNvSpPr>
          <p:nvPr>
            <p:ph type="title"/>
          </p:nvPr>
        </p:nvSpPr>
        <p:spPr/>
        <p:txBody>
          <a:bodyPr/>
          <a:lstStyle/>
          <a:p>
            <a:endParaRPr lang="nl-BE" dirty="0"/>
          </a:p>
        </p:txBody>
      </p:sp>
      <p:sp>
        <p:nvSpPr>
          <p:cNvPr id="3" name="Tijdelijke aanduiding voor inhoud 2">
            <a:extLst>
              <a:ext uri="{FF2B5EF4-FFF2-40B4-BE49-F238E27FC236}">
                <a16:creationId xmlns:a16="http://schemas.microsoft.com/office/drawing/2014/main" id="{C66FC031-BACE-4D56-9FD1-54D5C85F513C}"/>
              </a:ext>
            </a:extLst>
          </p:cNvPr>
          <p:cNvSpPr>
            <a:spLocks noGrp="1"/>
          </p:cNvSpPr>
          <p:nvPr>
            <p:ph idx="1"/>
          </p:nvPr>
        </p:nvSpPr>
        <p:spPr/>
        <p:txBody>
          <a:bodyPr/>
          <a:lstStyle/>
          <a:p>
            <a:endParaRPr lang="nl-BE"/>
          </a:p>
        </p:txBody>
      </p:sp>
      <p:sp>
        <p:nvSpPr>
          <p:cNvPr id="4" name="Tekstvak 3">
            <a:extLst>
              <a:ext uri="{FF2B5EF4-FFF2-40B4-BE49-F238E27FC236}">
                <a16:creationId xmlns:a16="http://schemas.microsoft.com/office/drawing/2014/main" id="{955D96F8-3424-4C42-B1F9-84CACDA3CC9F}"/>
              </a:ext>
            </a:extLst>
          </p:cNvPr>
          <p:cNvSpPr txBox="1"/>
          <p:nvPr/>
        </p:nvSpPr>
        <p:spPr>
          <a:xfrm>
            <a:off x="226368" y="82651"/>
            <a:ext cx="3888432" cy="3970318"/>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nl-BE" sz="1200" b="1" dirty="0">
                <a:effectLst/>
                <a:latin typeface="Calibri" panose="020F0502020204030204" pitchFamily="34" charset="0"/>
                <a:ea typeface="Calibri" panose="020F0502020204030204" pitchFamily="34" charset="0"/>
                <a:cs typeface="Times New Roman" panose="02020603050405020304" pitchFamily="18" charset="0"/>
              </a:rPr>
              <a:t>Groepsgesprek 1</a:t>
            </a:r>
            <a:endParaRPr lang="nl-BE" sz="1200" dirty="0">
              <a:effectLst/>
              <a:latin typeface="Calibri" panose="020F0502020204030204" pitchFamily="34" charset="0"/>
              <a:ea typeface="Calibri" panose="020F0502020204030204" pitchFamily="34" charset="0"/>
              <a:cs typeface="Times New Roman" panose="02020603050405020304" pitchFamily="18" charset="0"/>
            </a:endParaRPr>
          </a:p>
          <a:p>
            <a:r>
              <a:rPr lang="nl-BE" sz="1200" dirty="0">
                <a:effectLst/>
                <a:latin typeface="Calibri" panose="020F0502020204030204" pitchFamily="34" charset="0"/>
                <a:ea typeface="Calibri" panose="020F0502020204030204" pitchFamily="34" charset="0"/>
                <a:cs typeface="Times New Roman" panose="02020603050405020304" pitchFamily="18" charset="0"/>
              </a:rPr>
              <a:t>Paola: De kater loopt 100 kilometer.. duizend kilometer achter zijn baasje aan.</a:t>
            </a:r>
          </a:p>
          <a:p>
            <a:r>
              <a:rPr lang="nl-BE" sz="1200" dirty="0" err="1">
                <a:effectLst/>
                <a:latin typeface="Calibri" panose="020F0502020204030204" pitchFamily="34" charset="0"/>
                <a:ea typeface="Calibri" panose="020F0502020204030204" pitchFamily="34" charset="0"/>
                <a:cs typeface="Times New Roman" panose="02020603050405020304" pitchFamily="18" charset="0"/>
              </a:rPr>
              <a:t>Noë</a:t>
            </a:r>
            <a:r>
              <a:rPr lang="nl-BE" sz="1200" dirty="0">
                <a:effectLst/>
                <a:latin typeface="Calibri" panose="020F0502020204030204" pitchFamily="34" charset="0"/>
                <a:ea typeface="Calibri" panose="020F0502020204030204" pitchFamily="34" charset="0"/>
                <a:cs typeface="Times New Roman" panose="02020603050405020304" pitchFamily="18" charset="0"/>
              </a:rPr>
              <a:t>: Ik denk aan, dat die achter zijn baasje aanloopt en dat die gewoon.. ja sterft.</a:t>
            </a:r>
          </a:p>
          <a:p>
            <a:r>
              <a:rPr lang="nl-BE" sz="1200" dirty="0" err="1">
                <a:effectLst/>
                <a:latin typeface="Calibri" panose="020F0502020204030204" pitchFamily="34" charset="0"/>
                <a:ea typeface="Calibri" panose="020F0502020204030204" pitchFamily="34" charset="0"/>
                <a:cs typeface="Times New Roman" panose="02020603050405020304" pitchFamily="18" charset="0"/>
              </a:rPr>
              <a:t>Sadet</a:t>
            </a:r>
            <a:r>
              <a:rPr lang="nl-BE" sz="1200" dirty="0">
                <a:effectLst/>
                <a:latin typeface="Calibri" panose="020F0502020204030204" pitchFamily="34" charset="0"/>
                <a:ea typeface="Calibri" panose="020F0502020204030204" pitchFamily="34" charset="0"/>
                <a:cs typeface="Times New Roman" panose="02020603050405020304" pitchFamily="18" charset="0"/>
              </a:rPr>
              <a:t>: Is iedereen akkoord?</a:t>
            </a:r>
          </a:p>
          <a:p>
            <a:r>
              <a:rPr lang="nl-BE" sz="1200" dirty="0">
                <a:effectLst/>
                <a:latin typeface="Calibri" panose="020F0502020204030204" pitchFamily="34" charset="0"/>
                <a:ea typeface="Calibri" panose="020F0502020204030204" pitchFamily="34" charset="0"/>
                <a:cs typeface="Times New Roman" panose="02020603050405020304" pitchFamily="18" charset="0"/>
              </a:rPr>
              <a:t>Paola: Ja, waarom denk je dat?</a:t>
            </a:r>
          </a:p>
          <a:p>
            <a:r>
              <a:rPr lang="nl-BE" sz="1200" dirty="0" err="1">
                <a:effectLst/>
                <a:latin typeface="Calibri" panose="020F0502020204030204" pitchFamily="34" charset="0"/>
                <a:ea typeface="Calibri" panose="020F0502020204030204" pitchFamily="34" charset="0"/>
                <a:cs typeface="Times New Roman" panose="02020603050405020304" pitchFamily="18" charset="0"/>
              </a:rPr>
              <a:t>Sadet</a:t>
            </a:r>
            <a:r>
              <a:rPr lang="nl-BE" sz="1200" dirty="0">
                <a:effectLst/>
                <a:latin typeface="Calibri" panose="020F0502020204030204" pitchFamily="34" charset="0"/>
                <a:ea typeface="Calibri" panose="020F0502020204030204" pitchFamily="34" charset="0"/>
                <a:cs typeface="Times New Roman" panose="02020603050405020304" pitchFamily="18" charset="0"/>
              </a:rPr>
              <a:t>: Ja, want die kater. Die lijkt verdrietig, dus die lijkt erop. En jij?</a:t>
            </a:r>
          </a:p>
          <a:p>
            <a:r>
              <a:rPr lang="nl-BE" sz="1200" dirty="0">
                <a:effectLst/>
                <a:latin typeface="Calibri" panose="020F0502020204030204" pitchFamily="34" charset="0"/>
                <a:ea typeface="Calibri" panose="020F0502020204030204" pitchFamily="34" charset="0"/>
                <a:cs typeface="Times New Roman" panose="02020603050405020304" pitchFamily="18" charset="0"/>
              </a:rPr>
              <a:t>Paola: Ja, ik ben akkoord. Want het lijkt dat die katertje heel moe en oud is. Zo vind ik. </a:t>
            </a:r>
            <a:r>
              <a:rPr lang="nl-BE" sz="1200" dirty="0" err="1">
                <a:effectLst/>
                <a:latin typeface="Calibri" panose="020F0502020204030204" pitchFamily="34" charset="0"/>
                <a:ea typeface="Calibri" panose="020F0502020204030204" pitchFamily="34" charset="0"/>
                <a:cs typeface="Times New Roman" panose="02020603050405020304" pitchFamily="18" charset="0"/>
              </a:rPr>
              <a:t>Oke</a:t>
            </a:r>
            <a:r>
              <a:rPr lang="nl-BE" sz="1200" dirty="0">
                <a:effectLst/>
                <a:latin typeface="Calibri" panose="020F0502020204030204" pitchFamily="34" charset="0"/>
                <a:ea typeface="Calibri" panose="020F0502020204030204" pitchFamily="34" charset="0"/>
                <a:cs typeface="Times New Roman" panose="02020603050405020304" pitchFamily="18" charset="0"/>
              </a:rPr>
              <a:t>, maar </a:t>
            </a:r>
            <a:r>
              <a:rPr lang="nl-BE" sz="1200" dirty="0" err="1">
                <a:effectLst/>
                <a:latin typeface="Calibri" panose="020F0502020204030204" pitchFamily="34" charset="0"/>
                <a:ea typeface="Calibri" panose="020F0502020204030204" pitchFamily="34" charset="0"/>
                <a:cs typeface="Times New Roman" panose="02020603050405020304" pitchFamily="18" charset="0"/>
              </a:rPr>
              <a:t>Sadet</a:t>
            </a:r>
            <a:r>
              <a:rPr lang="nl-BE" sz="1200" dirty="0">
                <a:effectLst/>
                <a:latin typeface="Calibri" panose="020F0502020204030204" pitchFamily="34" charset="0"/>
                <a:ea typeface="Calibri" panose="020F0502020204030204" pitchFamily="34" charset="0"/>
                <a:cs typeface="Times New Roman" panose="02020603050405020304" pitchFamily="18" charset="0"/>
              </a:rPr>
              <a:t> wat denkt gij?</a:t>
            </a:r>
          </a:p>
          <a:p>
            <a:r>
              <a:rPr lang="nl-BE" sz="1200" dirty="0" err="1">
                <a:effectLst/>
                <a:latin typeface="Calibri" panose="020F0502020204030204" pitchFamily="34" charset="0"/>
                <a:ea typeface="Calibri" panose="020F0502020204030204" pitchFamily="34" charset="0"/>
                <a:cs typeface="Times New Roman" panose="02020603050405020304" pitchFamily="18" charset="0"/>
              </a:rPr>
              <a:t>Sadet</a:t>
            </a:r>
            <a:r>
              <a:rPr lang="nl-BE" sz="1200" dirty="0">
                <a:effectLst/>
                <a:latin typeface="Calibri" panose="020F0502020204030204" pitchFamily="34" charset="0"/>
                <a:ea typeface="Calibri" panose="020F0502020204030204" pitchFamily="34" charset="0"/>
                <a:cs typeface="Times New Roman" panose="02020603050405020304" pitchFamily="18" charset="0"/>
              </a:rPr>
              <a:t>: Ik. Moet ik nu dezelfde mening als net geven?</a:t>
            </a:r>
          </a:p>
          <a:p>
            <a:r>
              <a:rPr lang="nl-BE" sz="1200" dirty="0" err="1">
                <a:effectLst/>
                <a:latin typeface="Calibri" panose="020F0502020204030204" pitchFamily="34" charset="0"/>
                <a:ea typeface="Calibri" panose="020F0502020204030204" pitchFamily="34" charset="0"/>
                <a:cs typeface="Times New Roman" panose="02020603050405020304" pitchFamily="18" charset="0"/>
              </a:rPr>
              <a:t>Noë</a:t>
            </a:r>
            <a:r>
              <a:rPr lang="nl-BE" sz="1200" dirty="0">
                <a:effectLst/>
                <a:latin typeface="Calibri" panose="020F0502020204030204" pitchFamily="34" charset="0"/>
                <a:ea typeface="Calibri" panose="020F0502020204030204" pitchFamily="34" charset="0"/>
                <a:cs typeface="Times New Roman" panose="02020603050405020304" pitchFamily="18" charset="0"/>
              </a:rPr>
              <a:t>: Nee. Gij moet nu denken aan wat dat gij </a:t>
            </a:r>
            <a:r>
              <a:rPr lang="nl-BE" sz="1200" dirty="0" err="1">
                <a:effectLst/>
                <a:latin typeface="Calibri" panose="020F0502020204030204" pitchFamily="34" charset="0"/>
                <a:ea typeface="Calibri" panose="020F0502020204030204" pitchFamily="34" charset="0"/>
                <a:cs typeface="Times New Roman" panose="02020603050405020304" pitchFamily="18" charset="0"/>
              </a:rPr>
              <a:t>sebiet</a:t>
            </a:r>
            <a:r>
              <a:rPr lang="nl-BE" sz="1200" dirty="0">
                <a:effectLst/>
                <a:latin typeface="Calibri" panose="020F0502020204030204" pitchFamily="34" charset="0"/>
                <a:ea typeface="Calibri" panose="020F0502020204030204" pitchFamily="34" charset="0"/>
                <a:cs typeface="Times New Roman" panose="02020603050405020304" pitchFamily="18" charset="0"/>
              </a:rPr>
              <a:t>, als ge die titel leest.</a:t>
            </a:r>
          </a:p>
          <a:p>
            <a:r>
              <a:rPr lang="nl-BE" sz="1200" dirty="0" err="1">
                <a:effectLst/>
                <a:latin typeface="Calibri" panose="020F0502020204030204" pitchFamily="34" charset="0"/>
                <a:ea typeface="Calibri" panose="020F0502020204030204" pitchFamily="34" charset="0"/>
                <a:cs typeface="Times New Roman" panose="02020603050405020304" pitchFamily="18" charset="0"/>
              </a:rPr>
              <a:t>Sadet</a:t>
            </a:r>
            <a:r>
              <a:rPr lang="nl-BE" sz="1200" dirty="0">
                <a:effectLst/>
                <a:latin typeface="Calibri" panose="020F0502020204030204" pitchFamily="34" charset="0"/>
                <a:ea typeface="Calibri" panose="020F0502020204030204" pitchFamily="34" charset="0"/>
                <a:cs typeface="Times New Roman" panose="02020603050405020304" pitchFamily="18" charset="0"/>
              </a:rPr>
              <a:t>: Ik denk dat die kater haar baasje kwijt heeft. </a:t>
            </a:r>
            <a:r>
              <a:rPr lang="nl-BE" sz="1200" dirty="0" err="1">
                <a:effectLst/>
                <a:latin typeface="Calibri" panose="020F0502020204030204" pitchFamily="34" charset="0"/>
                <a:ea typeface="Calibri" panose="020F0502020204030204" pitchFamily="34" charset="0"/>
                <a:cs typeface="Times New Roman" panose="02020603050405020304" pitchFamily="18" charset="0"/>
              </a:rPr>
              <a:t>Euhm</a:t>
            </a:r>
            <a:r>
              <a:rPr lang="nl-BE" sz="1200" dirty="0">
                <a:effectLst/>
                <a:latin typeface="Calibri" panose="020F0502020204030204" pitchFamily="34" charset="0"/>
                <a:ea typeface="Calibri" panose="020F0502020204030204" pitchFamily="34" charset="0"/>
                <a:cs typeface="Times New Roman" panose="02020603050405020304" pitchFamily="18" charset="0"/>
              </a:rPr>
              <a:t>. (…)</a:t>
            </a:r>
          </a:p>
          <a:p>
            <a:r>
              <a:rPr lang="nl-BE" sz="1200" dirty="0">
                <a:effectLst/>
                <a:latin typeface="Calibri" panose="020F0502020204030204" pitchFamily="34" charset="0"/>
                <a:ea typeface="Calibri" panose="020F0502020204030204" pitchFamily="34" charset="0"/>
                <a:cs typeface="Times New Roman" panose="02020603050405020304" pitchFamily="18" charset="0"/>
              </a:rPr>
              <a:t>Paola: Is iedereen akkoord? Waarom denk je dat?</a:t>
            </a:r>
          </a:p>
          <a:p>
            <a:r>
              <a:rPr lang="nl-BE" sz="1200" dirty="0" err="1">
                <a:effectLst/>
                <a:latin typeface="Calibri" panose="020F0502020204030204" pitchFamily="34" charset="0"/>
                <a:ea typeface="Calibri" panose="020F0502020204030204" pitchFamily="34" charset="0"/>
                <a:cs typeface="Times New Roman" panose="02020603050405020304" pitchFamily="18" charset="0"/>
              </a:rPr>
              <a:t>Noë</a:t>
            </a:r>
            <a:r>
              <a:rPr lang="nl-BE" sz="1200" dirty="0">
                <a:effectLst/>
                <a:latin typeface="Calibri" panose="020F0502020204030204" pitchFamily="34" charset="0"/>
                <a:ea typeface="Calibri" panose="020F0502020204030204" pitchFamily="34" charset="0"/>
                <a:cs typeface="Times New Roman" panose="02020603050405020304" pitchFamily="18" charset="0"/>
              </a:rPr>
              <a:t>: Ja, het klopt wel wat dat </a:t>
            </a:r>
            <a:r>
              <a:rPr lang="nl-BE" sz="1200" dirty="0" err="1">
                <a:effectLst/>
                <a:latin typeface="Calibri" panose="020F0502020204030204" pitchFamily="34" charset="0"/>
                <a:ea typeface="Calibri" panose="020F0502020204030204" pitchFamily="34" charset="0"/>
                <a:cs typeface="Times New Roman" panose="02020603050405020304" pitchFamily="18" charset="0"/>
              </a:rPr>
              <a:t>Sadet</a:t>
            </a:r>
            <a:r>
              <a:rPr lang="nl-BE" sz="1200" dirty="0">
                <a:effectLst/>
                <a:latin typeface="Calibri" panose="020F0502020204030204" pitchFamily="34" charset="0"/>
                <a:ea typeface="Calibri" panose="020F0502020204030204" pitchFamily="34" charset="0"/>
                <a:cs typeface="Times New Roman" panose="02020603050405020304" pitchFamily="18" charset="0"/>
              </a:rPr>
              <a:t> zegt. Als een kater 1000 kilometer achter een baasje aanloopt. Staat ook in de titel. Kater loopt achter baasje. Dan weet ge toch dat de kater achter het baasje loopt</a:t>
            </a:r>
            <a:endParaRPr lang="nl-BE" sz="1200" dirty="0"/>
          </a:p>
        </p:txBody>
      </p:sp>
      <p:sp>
        <p:nvSpPr>
          <p:cNvPr id="6" name="Tekstvak 5">
            <a:extLst>
              <a:ext uri="{FF2B5EF4-FFF2-40B4-BE49-F238E27FC236}">
                <a16:creationId xmlns:a16="http://schemas.microsoft.com/office/drawing/2014/main" id="{68B83784-B0D5-42FD-8C3F-7288574BEE31}"/>
              </a:ext>
            </a:extLst>
          </p:cNvPr>
          <p:cNvSpPr txBox="1"/>
          <p:nvPr/>
        </p:nvSpPr>
        <p:spPr>
          <a:xfrm>
            <a:off x="4602306" y="82651"/>
            <a:ext cx="4572000" cy="6786473"/>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nSpc>
                <a:spcPct val="107000"/>
              </a:lnSpc>
            </a:pPr>
            <a:r>
              <a:rPr lang="nl-BE" sz="1100" b="1" dirty="0">
                <a:effectLst/>
                <a:latin typeface="Calibri" panose="020F0502020204030204" pitchFamily="34" charset="0"/>
                <a:ea typeface="Calibri" panose="020F0502020204030204" pitchFamily="34" charset="0"/>
                <a:cs typeface="Times New Roman" panose="02020603050405020304" pitchFamily="18" charset="0"/>
              </a:rPr>
              <a:t>Groepsgesprek 2</a:t>
            </a:r>
            <a:endParaRPr lang="nl-BE"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nl-BE" sz="1100" dirty="0">
                <a:effectLst/>
                <a:latin typeface="Calibri" panose="020F0502020204030204" pitchFamily="34" charset="0"/>
                <a:ea typeface="Calibri" panose="020F0502020204030204" pitchFamily="34" charset="0"/>
                <a:cs typeface="Times New Roman" panose="02020603050405020304" pitchFamily="18" charset="0"/>
              </a:rPr>
              <a:t>Paola: Nummertje 1 pakken. A3. A3 nummertje…</a:t>
            </a:r>
          </a:p>
          <a:p>
            <a:pPr>
              <a:lnSpc>
                <a:spcPct val="107000"/>
              </a:lnSpc>
            </a:pPr>
            <a:r>
              <a:rPr lang="nl-BE" sz="1100" dirty="0" err="1">
                <a:effectLst/>
                <a:latin typeface="Calibri" panose="020F0502020204030204" pitchFamily="34" charset="0"/>
                <a:ea typeface="Calibri" panose="020F0502020204030204" pitchFamily="34" charset="0"/>
                <a:cs typeface="Times New Roman" panose="02020603050405020304" pitchFamily="18" charset="0"/>
              </a:rPr>
              <a:t>Sadet</a:t>
            </a:r>
            <a:r>
              <a:rPr lang="nl-BE" sz="1100" dirty="0">
                <a:effectLst/>
                <a:latin typeface="Calibri" panose="020F0502020204030204" pitchFamily="34" charset="0"/>
                <a:ea typeface="Calibri" panose="020F0502020204030204" pitchFamily="34" charset="0"/>
                <a:cs typeface="Times New Roman" panose="02020603050405020304" pitchFamily="18" charset="0"/>
              </a:rPr>
              <a:t>: dat is nummertje 1 hé? Ja. Mag ik eens?</a:t>
            </a:r>
          </a:p>
          <a:p>
            <a:pPr>
              <a:lnSpc>
                <a:spcPct val="107000"/>
              </a:lnSpc>
            </a:pPr>
            <a:r>
              <a:rPr lang="nl-BE" sz="1100" dirty="0">
                <a:effectLst/>
                <a:latin typeface="Calibri" panose="020F0502020204030204" pitchFamily="34" charset="0"/>
                <a:ea typeface="Calibri" panose="020F0502020204030204" pitchFamily="34" charset="0"/>
                <a:cs typeface="Times New Roman" panose="02020603050405020304" pitchFamily="18" charset="0"/>
              </a:rPr>
              <a:t>Paola: A… A5 nummer… Nummertje 6 hé?</a:t>
            </a:r>
          </a:p>
          <a:p>
            <a:pPr>
              <a:lnSpc>
                <a:spcPct val="107000"/>
              </a:lnSpc>
            </a:pPr>
            <a:r>
              <a:rPr lang="nl-BE" sz="1100" dirty="0" err="1">
                <a:effectLst/>
                <a:latin typeface="Calibri" panose="020F0502020204030204" pitchFamily="34" charset="0"/>
                <a:ea typeface="Calibri" panose="020F0502020204030204" pitchFamily="34" charset="0"/>
                <a:cs typeface="Times New Roman" panose="02020603050405020304" pitchFamily="18" charset="0"/>
              </a:rPr>
              <a:t>Sadet</a:t>
            </a:r>
            <a:r>
              <a:rPr lang="nl-BE" sz="1100" dirty="0">
                <a:effectLst/>
                <a:latin typeface="Calibri" panose="020F0502020204030204" pitchFamily="34" charset="0"/>
                <a:ea typeface="Calibri" panose="020F0502020204030204" pitchFamily="34" charset="0"/>
                <a:cs typeface="Times New Roman" panose="02020603050405020304" pitchFamily="18" charset="0"/>
              </a:rPr>
              <a:t>: Mag ik zien?</a:t>
            </a:r>
          </a:p>
          <a:p>
            <a:pPr>
              <a:lnSpc>
                <a:spcPct val="107000"/>
              </a:lnSpc>
            </a:pPr>
            <a:r>
              <a:rPr lang="nl-BE" sz="1100" dirty="0">
                <a:effectLst/>
                <a:latin typeface="Calibri" panose="020F0502020204030204" pitchFamily="34" charset="0"/>
                <a:ea typeface="Calibri" panose="020F0502020204030204" pitchFamily="34" charset="0"/>
                <a:cs typeface="Times New Roman" panose="02020603050405020304" pitchFamily="18" charset="0"/>
              </a:rPr>
              <a:t>Paola: A5 dat is toch nummertje 6?</a:t>
            </a:r>
          </a:p>
          <a:p>
            <a:pPr>
              <a:lnSpc>
                <a:spcPct val="107000"/>
              </a:lnSpc>
            </a:pPr>
            <a:r>
              <a:rPr lang="nl-BE" sz="1100" dirty="0" err="1">
                <a:effectLst/>
                <a:latin typeface="Calibri" panose="020F0502020204030204" pitchFamily="34" charset="0"/>
                <a:ea typeface="Calibri" panose="020F0502020204030204" pitchFamily="34" charset="0"/>
                <a:cs typeface="Times New Roman" panose="02020603050405020304" pitchFamily="18" charset="0"/>
              </a:rPr>
              <a:t>Sadet</a:t>
            </a:r>
            <a:r>
              <a:rPr lang="nl-BE" sz="1100" dirty="0">
                <a:effectLst/>
                <a:latin typeface="Calibri" panose="020F0502020204030204" pitchFamily="34" charset="0"/>
                <a:ea typeface="Calibri" panose="020F0502020204030204" pitchFamily="34" charset="0"/>
                <a:cs typeface="Times New Roman" panose="02020603050405020304" pitchFamily="18" charset="0"/>
              </a:rPr>
              <a:t>: dat kan niet maar, huh?</a:t>
            </a:r>
          </a:p>
          <a:p>
            <a:pPr>
              <a:lnSpc>
                <a:spcPct val="107000"/>
              </a:lnSpc>
            </a:pPr>
            <a:r>
              <a:rPr lang="nl-BE" sz="1100" dirty="0">
                <a:effectLst/>
                <a:latin typeface="Calibri" panose="020F0502020204030204" pitchFamily="34" charset="0"/>
                <a:ea typeface="Calibri" panose="020F0502020204030204" pitchFamily="34" charset="0"/>
                <a:cs typeface="Times New Roman" panose="02020603050405020304" pitchFamily="18" charset="0"/>
              </a:rPr>
              <a:t>Paola: A5. Kijk hoeveel er zijn en kijk hier.</a:t>
            </a:r>
          </a:p>
          <a:p>
            <a:pPr>
              <a:lnSpc>
                <a:spcPct val="107000"/>
              </a:lnSpc>
            </a:pPr>
            <a:r>
              <a:rPr lang="nl-BE" sz="1100" dirty="0" err="1">
                <a:effectLst/>
                <a:latin typeface="Calibri" panose="020F0502020204030204" pitchFamily="34" charset="0"/>
                <a:ea typeface="Calibri" panose="020F0502020204030204" pitchFamily="34" charset="0"/>
                <a:cs typeface="Times New Roman" panose="02020603050405020304" pitchFamily="18" charset="0"/>
              </a:rPr>
              <a:t>Sadet</a:t>
            </a:r>
            <a:r>
              <a:rPr lang="nl-BE" sz="1100" dirty="0">
                <a:effectLst/>
                <a:latin typeface="Calibri" panose="020F0502020204030204" pitchFamily="34" charset="0"/>
                <a:ea typeface="Calibri" panose="020F0502020204030204" pitchFamily="34" charset="0"/>
                <a:cs typeface="Times New Roman" panose="02020603050405020304" pitchFamily="18" charset="0"/>
              </a:rPr>
              <a:t>: Ah ja oké dan is dat niet netjes hé.</a:t>
            </a:r>
          </a:p>
          <a:p>
            <a:pPr>
              <a:lnSpc>
                <a:spcPct val="107000"/>
              </a:lnSpc>
            </a:pPr>
            <a:r>
              <a:rPr lang="nl-BE" sz="1100" dirty="0">
                <a:effectLst/>
                <a:latin typeface="Calibri" panose="020F0502020204030204" pitchFamily="34" charset="0"/>
                <a:ea typeface="Calibri" panose="020F0502020204030204" pitchFamily="34" charset="0"/>
                <a:cs typeface="Times New Roman" panose="02020603050405020304" pitchFamily="18" charset="0"/>
              </a:rPr>
              <a:t>Paola: A5.</a:t>
            </a:r>
          </a:p>
          <a:p>
            <a:pPr>
              <a:lnSpc>
                <a:spcPct val="107000"/>
              </a:lnSpc>
            </a:pPr>
            <a:r>
              <a:rPr lang="nl-BE" sz="1100" dirty="0" err="1">
                <a:effectLst/>
                <a:latin typeface="Calibri" panose="020F0502020204030204" pitchFamily="34" charset="0"/>
                <a:ea typeface="Calibri" panose="020F0502020204030204" pitchFamily="34" charset="0"/>
                <a:cs typeface="Times New Roman" panose="02020603050405020304" pitchFamily="18" charset="0"/>
              </a:rPr>
              <a:t>Sadet</a:t>
            </a:r>
            <a:r>
              <a:rPr lang="nl-BE" sz="1100" dirty="0">
                <a:effectLst/>
                <a:latin typeface="Calibri" panose="020F0502020204030204" pitchFamily="34" charset="0"/>
                <a:ea typeface="Calibri" panose="020F0502020204030204" pitchFamily="34" charset="0"/>
                <a:cs typeface="Times New Roman" panose="02020603050405020304" pitchFamily="18" charset="0"/>
              </a:rPr>
              <a:t>: dat kan niet dat dat direct eh 8 is. Ah jawel A8. Is dat A8? Ja.</a:t>
            </a:r>
          </a:p>
          <a:p>
            <a:pPr>
              <a:lnSpc>
                <a:spcPct val="107000"/>
              </a:lnSpc>
            </a:pPr>
            <a:r>
              <a:rPr lang="nl-BE" sz="1100" dirty="0">
                <a:effectLst/>
                <a:latin typeface="Calibri" panose="020F0502020204030204" pitchFamily="34" charset="0"/>
                <a:ea typeface="Calibri" panose="020F0502020204030204" pitchFamily="34" charset="0"/>
                <a:cs typeface="Times New Roman" panose="02020603050405020304" pitchFamily="18" charset="0"/>
              </a:rPr>
              <a:t>Paola: A8. Nummertje.</a:t>
            </a:r>
          </a:p>
          <a:p>
            <a:pPr>
              <a:lnSpc>
                <a:spcPct val="107000"/>
              </a:lnSpc>
            </a:pPr>
            <a:r>
              <a:rPr lang="nl-BE" sz="1100" dirty="0" err="1">
                <a:effectLst/>
                <a:latin typeface="Calibri" panose="020F0502020204030204" pitchFamily="34" charset="0"/>
                <a:ea typeface="Calibri" panose="020F0502020204030204" pitchFamily="34" charset="0"/>
                <a:cs typeface="Times New Roman" panose="02020603050405020304" pitchFamily="18" charset="0"/>
              </a:rPr>
              <a:t>Sadet</a:t>
            </a:r>
            <a:r>
              <a:rPr lang="nl-BE" sz="1100" dirty="0">
                <a:effectLst/>
                <a:latin typeface="Calibri" panose="020F0502020204030204" pitchFamily="34" charset="0"/>
                <a:ea typeface="Calibri" panose="020F0502020204030204" pitchFamily="34" charset="0"/>
                <a:cs typeface="Times New Roman" panose="02020603050405020304" pitchFamily="18" charset="0"/>
              </a:rPr>
              <a:t>: Oei.</a:t>
            </a:r>
          </a:p>
          <a:p>
            <a:pPr>
              <a:lnSpc>
                <a:spcPct val="107000"/>
              </a:lnSpc>
            </a:pPr>
            <a:r>
              <a:rPr lang="nl-BE" sz="1100" dirty="0">
                <a:effectLst/>
                <a:latin typeface="Calibri" panose="020F0502020204030204" pitchFamily="34" charset="0"/>
                <a:ea typeface="Calibri" panose="020F0502020204030204" pitchFamily="34" charset="0"/>
                <a:cs typeface="Times New Roman" panose="02020603050405020304" pitchFamily="18" charset="0"/>
              </a:rPr>
              <a:t>Paola: Deze. maar nee maar nee maar nee. Ja deze moeten we…</a:t>
            </a:r>
          </a:p>
          <a:p>
            <a:pPr>
              <a:lnSpc>
                <a:spcPct val="107000"/>
              </a:lnSpc>
            </a:pPr>
            <a:r>
              <a:rPr lang="nl-BE" sz="1100" dirty="0" err="1">
                <a:effectLst/>
                <a:latin typeface="Calibri" panose="020F0502020204030204" pitchFamily="34" charset="0"/>
                <a:ea typeface="Calibri" panose="020F0502020204030204" pitchFamily="34" charset="0"/>
                <a:cs typeface="Times New Roman" panose="02020603050405020304" pitchFamily="18" charset="0"/>
              </a:rPr>
              <a:t>Sadet</a:t>
            </a:r>
            <a:r>
              <a:rPr lang="nl-BE" sz="1100" dirty="0">
                <a:effectLst/>
                <a:latin typeface="Calibri" panose="020F0502020204030204" pitchFamily="34" charset="0"/>
                <a:ea typeface="Calibri" panose="020F0502020204030204" pitchFamily="34" charset="0"/>
                <a:cs typeface="Times New Roman" panose="02020603050405020304" pitchFamily="18" charset="0"/>
              </a:rPr>
              <a:t>: Jawel, nee nee nee.</a:t>
            </a:r>
          </a:p>
          <a:p>
            <a:pPr>
              <a:lnSpc>
                <a:spcPct val="107000"/>
              </a:lnSpc>
            </a:pPr>
            <a:r>
              <a:rPr lang="nl-BE" sz="1100" dirty="0">
                <a:effectLst/>
                <a:latin typeface="Calibri" panose="020F0502020204030204" pitchFamily="34" charset="0"/>
                <a:ea typeface="Calibri" panose="020F0502020204030204" pitchFamily="34" charset="0"/>
                <a:cs typeface="Times New Roman" panose="02020603050405020304" pitchFamily="18" charset="0"/>
              </a:rPr>
              <a:t>Paola: 2.</a:t>
            </a:r>
          </a:p>
          <a:p>
            <a:pPr>
              <a:lnSpc>
                <a:spcPct val="107000"/>
              </a:lnSpc>
            </a:pPr>
            <a:r>
              <a:rPr lang="nl-BE" sz="1100" dirty="0" err="1">
                <a:effectLst/>
                <a:latin typeface="Calibri" panose="020F0502020204030204" pitchFamily="34" charset="0"/>
                <a:ea typeface="Calibri" panose="020F0502020204030204" pitchFamily="34" charset="0"/>
                <a:cs typeface="Times New Roman" panose="02020603050405020304" pitchFamily="18" charset="0"/>
              </a:rPr>
              <a:t>Sadet</a:t>
            </a:r>
            <a:r>
              <a:rPr lang="nl-BE" sz="1100" dirty="0">
                <a:effectLst/>
                <a:latin typeface="Calibri" panose="020F0502020204030204" pitchFamily="34" charset="0"/>
                <a:ea typeface="Calibri" panose="020F0502020204030204" pitchFamily="34" charset="0"/>
                <a:cs typeface="Times New Roman" panose="02020603050405020304" pitchFamily="18" charset="0"/>
              </a:rPr>
              <a:t>: dat is </a:t>
            </a:r>
            <a:r>
              <a:rPr lang="nl-BE" sz="1100" dirty="0" err="1">
                <a:effectLst/>
                <a:latin typeface="Calibri" panose="020F0502020204030204" pitchFamily="34" charset="0"/>
                <a:ea typeface="Calibri" panose="020F0502020204030204" pitchFamily="34" charset="0"/>
                <a:cs typeface="Times New Roman" panose="02020603050405020304" pitchFamily="18" charset="0"/>
              </a:rPr>
              <a:t>dees</a:t>
            </a:r>
            <a:r>
              <a:rPr lang="nl-BE" sz="1100" dirty="0">
                <a:effectLst/>
                <a:latin typeface="Calibri" panose="020F0502020204030204" pitchFamily="34" charset="0"/>
                <a:ea typeface="Calibri" panose="020F0502020204030204" pitchFamily="34" charset="0"/>
                <a:cs typeface="Times New Roman" panose="02020603050405020304" pitchFamily="18" charset="0"/>
              </a:rPr>
              <a:t>.</a:t>
            </a:r>
          </a:p>
          <a:p>
            <a:pPr>
              <a:lnSpc>
                <a:spcPct val="107000"/>
              </a:lnSpc>
            </a:pPr>
            <a:r>
              <a:rPr lang="nl-BE" sz="1100" dirty="0">
                <a:effectLst/>
                <a:latin typeface="Calibri" panose="020F0502020204030204" pitchFamily="34" charset="0"/>
                <a:ea typeface="Calibri" panose="020F0502020204030204" pitchFamily="34" charset="0"/>
                <a:cs typeface="Times New Roman" panose="02020603050405020304" pitchFamily="18" charset="0"/>
              </a:rPr>
              <a:t>Paola: Nee, kijk.</a:t>
            </a:r>
          </a:p>
          <a:p>
            <a:pPr>
              <a:lnSpc>
                <a:spcPct val="107000"/>
              </a:lnSpc>
            </a:pPr>
            <a:r>
              <a:rPr lang="nl-BE" sz="1100" dirty="0" err="1">
                <a:effectLst/>
                <a:latin typeface="Calibri" panose="020F0502020204030204" pitchFamily="34" charset="0"/>
                <a:ea typeface="Calibri" panose="020F0502020204030204" pitchFamily="34" charset="0"/>
                <a:cs typeface="Times New Roman" panose="02020603050405020304" pitchFamily="18" charset="0"/>
              </a:rPr>
              <a:t>Jethro</a:t>
            </a:r>
            <a:r>
              <a:rPr lang="nl-BE" sz="1100" dirty="0">
                <a:effectLst/>
                <a:latin typeface="Calibri" panose="020F0502020204030204" pitchFamily="34" charset="0"/>
                <a:ea typeface="Calibri" panose="020F0502020204030204" pitchFamily="34" charset="0"/>
                <a:cs typeface="Times New Roman" panose="02020603050405020304" pitchFamily="18" charset="0"/>
              </a:rPr>
              <a:t>: dat is den </a:t>
            </a:r>
            <a:r>
              <a:rPr lang="nl-BE" sz="1100" dirty="0" err="1">
                <a:effectLst/>
                <a:latin typeface="Calibri" panose="020F0502020204030204" pitchFamily="34" charset="0"/>
                <a:ea typeface="Calibri" panose="020F0502020204030204" pitchFamily="34" charset="0"/>
                <a:cs typeface="Times New Roman" panose="02020603050405020304" pitchFamily="18" charset="0"/>
              </a:rPr>
              <a:t>dieje</a:t>
            </a:r>
            <a:r>
              <a:rPr lang="nl-BE" sz="1100" dirty="0">
                <a:effectLst/>
                <a:latin typeface="Calibri" panose="020F0502020204030204" pitchFamily="34" charset="0"/>
                <a:ea typeface="Calibri" panose="020F0502020204030204" pitchFamily="34" charset="0"/>
                <a:cs typeface="Times New Roman" panose="02020603050405020304" pitchFamily="18" charset="0"/>
              </a:rPr>
              <a:t>. Kijk zo.</a:t>
            </a:r>
          </a:p>
          <a:p>
            <a:pPr>
              <a:lnSpc>
                <a:spcPct val="107000"/>
              </a:lnSpc>
            </a:pPr>
            <a:r>
              <a:rPr lang="nl-BE" sz="1100" dirty="0">
                <a:effectLst/>
                <a:latin typeface="Calibri" panose="020F0502020204030204" pitchFamily="34" charset="0"/>
                <a:ea typeface="Calibri" panose="020F0502020204030204" pitchFamily="34" charset="0"/>
                <a:cs typeface="Times New Roman" panose="02020603050405020304" pitchFamily="18" charset="0"/>
              </a:rPr>
              <a:t>Paola: dat is nummertje 2, want kijk…</a:t>
            </a:r>
          </a:p>
          <a:p>
            <a:pPr>
              <a:lnSpc>
                <a:spcPct val="107000"/>
              </a:lnSpc>
            </a:pPr>
            <a:r>
              <a:rPr lang="nl-BE" sz="1100" dirty="0" err="1">
                <a:effectLst/>
                <a:latin typeface="Calibri" panose="020F0502020204030204" pitchFamily="34" charset="0"/>
                <a:ea typeface="Calibri" panose="020F0502020204030204" pitchFamily="34" charset="0"/>
                <a:cs typeface="Times New Roman" panose="02020603050405020304" pitchFamily="18" charset="0"/>
              </a:rPr>
              <a:t>Jethro</a:t>
            </a:r>
            <a:r>
              <a:rPr lang="nl-BE" sz="1100" dirty="0">
                <a:effectLst/>
                <a:latin typeface="Calibri" panose="020F0502020204030204" pitchFamily="34" charset="0"/>
                <a:ea typeface="Calibri" panose="020F0502020204030204" pitchFamily="34" charset="0"/>
                <a:cs typeface="Times New Roman" panose="02020603050405020304" pitchFamily="18" charset="0"/>
              </a:rPr>
              <a:t>: Kijk zo.</a:t>
            </a:r>
          </a:p>
          <a:p>
            <a:pPr>
              <a:lnSpc>
                <a:spcPct val="107000"/>
              </a:lnSpc>
            </a:pPr>
            <a:r>
              <a:rPr lang="nl-BE" sz="1100" dirty="0">
                <a:effectLst/>
                <a:latin typeface="Calibri" panose="020F0502020204030204" pitchFamily="34" charset="0"/>
                <a:ea typeface="Calibri" panose="020F0502020204030204" pitchFamily="34" charset="0"/>
                <a:cs typeface="Times New Roman" panose="02020603050405020304" pitchFamily="18" charset="0"/>
              </a:rPr>
              <a:t>Paola: Hier is er maar 1, maar hier 2, hier 2 en hier ook nog 2.</a:t>
            </a:r>
          </a:p>
          <a:p>
            <a:pPr>
              <a:lnSpc>
                <a:spcPct val="107000"/>
              </a:lnSpc>
            </a:pPr>
            <a:r>
              <a:rPr lang="nl-BE" sz="1100" dirty="0" err="1">
                <a:effectLst/>
                <a:latin typeface="Calibri" panose="020F0502020204030204" pitchFamily="34" charset="0"/>
                <a:ea typeface="Calibri" panose="020F0502020204030204" pitchFamily="34" charset="0"/>
                <a:cs typeface="Times New Roman" panose="02020603050405020304" pitchFamily="18" charset="0"/>
              </a:rPr>
              <a:t>Jethro</a:t>
            </a:r>
            <a:r>
              <a:rPr lang="nl-BE" sz="1100" dirty="0">
                <a:effectLst/>
                <a:latin typeface="Calibri" panose="020F0502020204030204" pitchFamily="34" charset="0"/>
                <a:ea typeface="Calibri" panose="020F0502020204030204" pitchFamily="34" charset="0"/>
                <a:cs typeface="Times New Roman" panose="02020603050405020304" pitchFamily="18" charset="0"/>
              </a:rPr>
              <a:t>: Hier is er 1.</a:t>
            </a:r>
          </a:p>
          <a:p>
            <a:pPr>
              <a:lnSpc>
                <a:spcPct val="107000"/>
              </a:lnSpc>
            </a:pPr>
            <a:r>
              <a:rPr lang="nl-BE" sz="1100" dirty="0">
                <a:effectLst/>
                <a:latin typeface="Calibri" panose="020F0502020204030204" pitchFamily="34" charset="0"/>
                <a:ea typeface="Calibri" panose="020F0502020204030204" pitchFamily="34" charset="0"/>
                <a:cs typeface="Times New Roman" panose="02020603050405020304" pitchFamily="18" charset="0"/>
              </a:rPr>
              <a:t>Paola: En hier 2 en hier 1, maar wij moeten hier zoeken.</a:t>
            </a:r>
          </a:p>
          <a:p>
            <a:pPr>
              <a:lnSpc>
                <a:spcPct val="107000"/>
              </a:lnSpc>
            </a:pPr>
            <a:r>
              <a:rPr lang="en-US" sz="1100" dirty="0">
                <a:effectLst/>
                <a:latin typeface="Calibri" panose="020F0502020204030204" pitchFamily="34" charset="0"/>
                <a:ea typeface="Calibri" panose="020F0502020204030204" pitchFamily="34" charset="0"/>
                <a:cs typeface="Times New Roman" panose="02020603050405020304" pitchFamily="18" charset="0"/>
              </a:rPr>
              <a:t>Jethro: </a:t>
            </a:r>
            <a:r>
              <a:rPr lang="en-US" sz="1100" dirty="0" err="1">
                <a:effectLst/>
                <a:latin typeface="Calibri" panose="020F0502020204030204" pitchFamily="34" charset="0"/>
                <a:ea typeface="Calibri" panose="020F0502020204030204" pitchFamily="34" charset="0"/>
                <a:cs typeface="Times New Roman" panose="02020603050405020304" pitchFamily="18" charset="0"/>
              </a:rPr>
              <a:t>Snappie</a:t>
            </a:r>
            <a:r>
              <a:rPr lang="en-US" sz="1100" dirty="0">
                <a:effectLst/>
                <a:latin typeface="Calibri" panose="020F0502020204030204" pitchFamily="34" charset="0"/>
                <a:ea typeface="Calibri" panose="020F0502020204030204" pitchFamily="34" charset="0"/>
                <a:cs typeface="Times New Roman" panose="02020603050405020304" pitchFamily="18" charset="0"/>
              </a:rPr>
              <a:t>?</a:t>
            </a:r>
            <a:endParaRPr lang="nl-BE"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sz="1100" dirty="0" err="1">
                <a:effectLst/>
                <a:latin typeface="Calibri" panose="020F0502020204030204" pitchFamily="34" charset="0"/>
                <a:ea typeface="Calibri" panose="020F0502020204030204" pitchFamily="34" charset="0"/>
                <a:cs typeface="Times New Roman" panose="02020603050405020304" pitchFamily="18" charset="0"/>
              </a:rPr>
              <a:t>Sadet</a:t>
            </a:r>
            <a:r>
              <a:rPr lang="en-US" sz="1100" dirty="0">
                <a:effectLst/>
                <a:latin typeface="Calibri" panose="020F0502020204030204" pitchFamily="34" charset="0"/>
                <a:ea typeface="Calibri" panose="020F0502020204030204" pitchFamily="34" charset="0"/>
                <a:cs typeface="Times New Roman" panose="02020603050405020304" pitchFamily="18" charset="0"/>
              </a:rPr>
              <a:t>: Oh.</a:t>
            </a:r>
            <a:endParaRPr lang="nl-BE"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sz="1100" dirty="0">
                <a:effectLst/>
                <a:latin typeface="Calibri" panose="020F0502020204030204" pitchFamily="34" charset="0"/>
                <a:ea typeface="Calibri" panose="020F0502020204030204" pitchFamily="34" charset="0"/>
                <a:cs typeface="Times New Roman" panose="02020603050405020304" pitchFamily="18" charset="0"/>
              </a:rPr>
              <a:t>Paola: A8.</a:t>
            </a:r>
            <a:endParaRPr lang="nl-BE"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nl-BE" sz="1100" dirty="0" err="1">
                <a:effectLst/>
                <a:latin typeface="Calibri" panose="020F0502020204030204" pitchFamily="34" charset="0"/>
                <a:ea typeface="Calibri" panose="020F0502020204030204" pitchFamily="34" charset="0"/>
                <a:cs typeface="Times New Roman" panose="02020603050405020304" pitchFamily="18" charset="0"/>
              </a:rPr>
              <a:t>Sadet</a:t>
            </a:r>
            <a:r>
              <a:rPr lang="nl-BE" sz="1100" dirty="0">
                <a:effectLst/>
                <a:latin typeface="Calibri" panose="020F0502020204030204" pitchFamily="34" charset="0"/>
                <a:ea typeface="Calibri" panose="020F0502020204030204" pitchFamily="34" charset="0"/>
                <a:cs typeface="Times New Roman" panose="02020603050405020304" pitchFamily="18" charset="0"/>
              </a:rPr>
              <a:t>: Volgende bladje. A10.</a:t>
            </a:r>
          </a:p>
          <a:p>
            <a:pPr>
              <a:lnSpc>
                <a:spcPct val="107000"/>
              </a:lnSpc>
            </a:pPr>
            <a:r>
              <a:rPr lang="nl-BE" sz="1100" dirty="0">
                <a:effectLst/>
                <a:latin typeface="Calibri" panose="020F0502020204030204" pitchFamily="34" charset="0"/>
                <a:ea typeface="Calibri" panose="020F0502020204030204" pitchFamily="34" charset="0"/>
                <a:cs typeface="Times New Roman" panose="02020603050405020304" pitchFamily="18" charset="0"/>
              </a:rPr>
              <a:t>Paola: A10? Ow…</a:t>
            </a:r>
          </a:p>
          <a:p>
            <a:pPr>
              <a:lnSpc>
                <a:spcPct val="107000"/>
              </a:lnSpc>
            </a:pPr>
            <a:r>
              <a:rPr lang="nl-BE" sz="1100" dirty="0" err="1">
                <a:effectLst/>
                <a:latin typeface="Calibri" panose="020F0502020204030204" pitchFamily="34" charset="0"/>
                <a:ea typeface="Calibri" panose="020F0502020204030204" pitchFamily="34" charset="0"/>
                <a:cs typeface="Times New Roman" panose="02020603050405020304" pitchFamily="18" charset="0"/>
              </a:rPr>
              <a:t>Sadet</a:t>
            </a:r>
            <a:r>
              <a:rPr lang="nl-BE" sz="1100" dirty="0">
                <a:effectLst/>
                <a:latin typeface="Calibri" panose="020F0502020204030204" pitchFamily="34" charset="0"/>
                <a:ea typeface="Calibri" panose="020F0502020204030204" pitchFamily="34" charset="0"/>
                <a:cs typeface="Times New Roman" panose="02020603050405020304" pitchFamily="18" charset="0"/>
              </a:rPr>
              <a:t>: dat is </a:t>
            </a:r>
            <a:r>
              <a:rPr lang="nl-BE" sz="1100" dirty="0" err="1">
                <a:effectLst/>
                <a:latin typeface="Calibri" panose="020F0502020204030204" pitchFamily="34" charset="0"/>
                <a:ea typeface="Calibri" panose="020F0502020204030204" pitchFamily="34" charset="0"/>
                <a:cs typeface="Times New Roman" panose="02020603050405020304" pitchFamily="18" charset="0"/>
              </a:rPr>
              <a:t>dees</a:t>
            </a:r>
            <a:r>
              <a:rPr lang="nl-BE" sz="1100" dirty="0">
                <a:effectLst/>
                <a:latin typeface="Calibri" panose="020F0502020204030204" pitchFamily="34" charset="0"/>
                <a:ea typeface="Calibri" panose="020F0502020204030204" pitchFamily="34" charset="0"/>
                <a:cs typeface="Times New Roman" panose="02020603050405020304" pitchFamily="18" charset="0"/>
              </a:rPr>
              <a:t> want…</a:t>
            </a:r>
          </a:p>
          <a:p>
            <a:pPr>
              <a:lnSpc>
                <a:spcPct val="107000"/>
              </a:lnSpc>
            </a:pPr>
            <a:r>
              <a:rPr lang="nl-BE" sz="1100" dirty="0">
                <a:effectLst/>
                <a:latin typeface="Calibri" panose="020F0502020204030204" pitchFamily="34" charset="0"/>
                <a:ea typeface="Calibri" panose="020F0502020204030204" pitchFamily="34" charset="0"/>
                <a:cs typeface="Times New Roman" panose="02020603050405020304" pitchFamily="18" charset="0"/>
              </a:rPr>
              <a:t>Paola: Ik nee, ik denk nummertje 3.</a:t>
            </a:r>
          </a:p>
          <a:p>
            <a:pPr>
              <a:lnSpc>
                <a:spcPct val="107000"/>
              </a:lnSpc>
            </a:pPr>
            <a:r>
              <a:rPr lang="nl-BE" sz="1100" dirty="0" err="1">
                <a:effectLst/>
                <a:latin typeface="Calibri" panose="020F0502020204030204" pitchFamily="34" charset="0"/>
                <a:ea typeface="Calibri" panose="020F0502020204030204" pitchFamily="34" charset="0"/>
                <a:cs typeface="Times New Roman" panose="02020603050405020304" pitchFamily="18" charset="0"/>
              </a:rPr>
              <a:t>Sadet</a:t>
            </a:r>
            <a:r>
              <a:rPr lang="nl-BE" sz="1100" dirty="0">
                <a:effectLst/>
                <a:latin typeface="Calibri" panose="020F0502020204030204" pitchFamily="34" charset="0"/>
                <a:ea typeface="Calibri" panose="020F0502020204030204" pitchFamily="34" charset="0"/>
                <a:cs typeface="Times New Roman" panose="02020603050405020304" pitchFamily="18" charset="0"/>
              </a:rPr>
              <a:t>: Maar wacht nog… Dees…</a:t>
            </a:r>
          </a:p>
          <a:p>
            <a:pPr>
              <a:lnSpc>
                <a:spcPct val="107000"/>
              </a:lnSpc>
            </a:pPr>
            <a:r>
              <a:rPr lang="nl-BE" sz="1100" dirty="0" err="1">
                <a:effectLst/>
                <a:latin typeface="Calibri" panose="020F0502020204030204" pitchFamily="34" charset="0"/>
                <a:ea typeface="Calibri" panose="020F0502020204030204" pitchFamily="34" charset="0"/>
                <a:cs typeface="Times New Roman" panose="02020603050405020304" pitchFamily="18" charset="0"/>
              </a:rPr>
              <a:t>Jethro</a:t>
            </a:r>
            <a:r>
              <a:rPr lang="nl-BE" sz="1100" dirty="0">
                <a:effectLst/>
                <a:latin typeface="Calibri" panose="020F0502020204030204" pitchFamily="34" charset="0"/>
                <a:ea typeface="Calibri" panose="020F0502020204030204" pitchFamily="34" charset="0"/>
                <a:cs typeface="Times New Roman" panose="02020603050405020304" pitchFamily="18" charset="0"/>
              </a:rPr>
              <a:t>: </a:t>
            </a:r>
            <a:r>
              <a:rPr lang="nl-BE" sz="1100" dirty="0" err="1">
                <a:effectLst/>
                <a:latin typeface="Calibri" panose="020F0502020204030204" pitchFamily="34" charset="0"/>
                <a:ea typeface="Calibri" panose="020F0502020204030204" pitchFamily="34" charset="0"/>
                <a:cs typeface="Times New Roman" panose="02020603050405020304" pitchFamily="18" charset="0"/>
              </a:rPr>
              <a:t>Joeng</a:t>
            </a:r>
            <a:r>
              <a:rPr lang="nl-BE" sz="1100" dirty="0">
                <a:effectLst/>
                <a:latin typeface="Calibri" panose="020F0502020204030204" pitchFamily="34" charset="0"/>
                <a:ea typeface="Calibri" panose="020F0502020204030204" pitchFamily="34" charset="0"/>
                <a:cs typeface="Times New Roman" panose="02020603050405020304" pitchFamily="18" charset="0"/>
              </a:rPr>
              <a:t> maar als ge slim bent…</a:t>
            </a:r>
          </a:p>
          <a:p>
            <a:pPr>
              <a:lnSpc>
                <a:spcPct val="107000"/>
              </a:lnSpc>
            </a:pPr>
            <a:r>
              <a:rPr lang="nl-BE" sz="1100" dirty="0">
                <a:effectLst/>
                <a:latin typeface="Calibri" panose="020F0502020204030204" pitchFamily="34" charset="0"/>
                <a:ea typeface="Calibri" panose="020F0502020204030204" pitchFamily="34" charset="0"/>
                <a:cs typeface="Times New Roman" panose="02020603050405020304" pitchFamily="18" charset="0"/>
              </a:rPr>
              <a:t>Paola: dat is nummertje 3.</a:t>
            </a:r>
          </a:p>
          <a:p>
            <a:pPr>
              <a:lnSpc>
                <a:spcPct val="107000"/>
              </a:lnSpc>
            </a:pPr>
            <a:r>
              <a:rPr lang="nl-BE" sz="1100" dirty="0" err="1">
                <a:effectLst/>
                <a:latin typeface="Calibri" panose="020F0502020204030204" pitchFamily="34" charset="0"/>
                <a:ea typeface="Calibri" panose="020F0502020204030204" pitchFamily="34" charset="0"/>
                <a:cs typeface="Times New Roman" panose="02020603050405020304" pitchFamily="18" charset="0"/>
              </a:rPr>
              <a:t>Jethro</a:t>
            </a:r>
            <a:r>
              <a:rPr lang="nl-BE" sz="1100" dirty="0">
                <a:effectLst/>
                <a:latin typeface="Calibri" panose="020F0502020204030204" pitchFamily="34" charset="0"/>
                <a:ea typeface="Calibri" panose="020F0502020204030204" pitchFamily="34" charset="0"/>
                <a:cs typeface="Times New Roman" panose="02020603050405020304" pitchFamily="18" charset="0"/>
              </a:rPr>
              <a:t>: Ah.</a:t>
            </a:r>
          </a:p>
          <a:p>
            <a:pPr>
              <a:lnSpc>
                <a:spcPct val="107000"/>
              </a:lnSpc>
            </a:pPr>
            <a:r>
              <a:rPr lang="nl-BE" sz="1100" dirty="0">
                <a:effectLst/>
                <a:latin typeface="Calibri" panose="020F0502020204030204" pitchFamily="34" charset="0"/>
                <a:ea typeface="Calibri" panose="020F0502020204030204" pitchFamily="34" charset="0"/>
                <a:cs typeface="Times New Roman" panose="02020603050405020304" pitchFamily="18" charset="0"/>
              </a:rPr>
              <a:t>Paola: A3.</a:t>
            </a:r>
          </a:p>
          <a:p>
            <a:pPr>
              <a:lnSpc>
                <a:spcPct val="107000"/>
              </a:lnSpc>
            </a:pPr>
            <a:r>
              <a:rPr lang="nl-BE" sz="1100" dirty="0" err="1">
                <a:effectLst/>
                <a:latin typeface="Calibri" panose="020F0502020204030204" pitchFamily="34" charset="0"/>
                <a:ea typeface="Calibri" panose="020F0502020204030204" pitchFamily="34" charset="0"/>
                <a:cs typeface="Times New Roman" panose="02020603050405020304" pitchFamily="18" charset="0"/>
              </a:rPr>
              <a:t>Sadet</a:t>
            </a:r>
            <a:r>
              <a:rPr lang="nl-BE" sz="1100" dirty="0">
                <a:effectLst/>
                <a:latin typeface="Calibri" panose="020F0502020204030204" pitchFamily="34" charset="0"/>
                <a:ea typeface="Calibri" panose="020F0502020204030204" pitchFamily="34" charset="0"/>
                <a:cs typeface="Times New Roman" panose="02020603050405020304" pitchFamily="18" charset="0"/>
              </a:rPr>
              <a:t>: En legt dat dan hier</a:t>
            </a:r>
          </a:p>
        </p:txBody>
      </p:sp>
      <p:sp>
        <p:nvSpPr>
          <p:cNvPr id="8" name="Tekstvak 7">
            <a:extLst>
              <a:ext uri="{FF2B5EF4-FFF2-40B4-BE49-F238E27FC236}">
                <a16:creationId xmlns:a16="http://schemas.microsoft.com/office/drawing/2014/main" id="{D89C6250-1DFA-4B36-815E-FA7DA4F80255}"/>
              </a:ext>
            </a:extLst>
          </p:cNvPr>
          <p:cNvSpPr txBox="1"/>
          <p:nvPr/>
        </p:nvSpPr>
        <p:spPr>
          <a:xfrm>
            <a:off x="-236893" y="4697150"/>
            <a:ext cx="4595446" cy="1200329"/>
          </a:xfrm>
          <a:prstGeom prst="rect">
            <a:avLst/>
          </a:prstGeom>
          <a:noFill/>
        </p:spPr>
        <p:txBody>
          <a:bodyPr wrap="square">
            <a:spAutoFit/>
          </a:bodyPr>
          <a:lstStyle/>
          <a:p>
            <a:pPr marL="800100" lvl="1" indent="-342900">
              <a:buFont typeface="+mj-lt"/>
              <a:buAutoNum type="arabicPeriod"/>
            </a:pPr>
            <a:r>
              <a:rPr lang="nl-BE" dirty="0"/>
              <a:t>In welk gesprek wordt het meest samen geleerd? Waarom?</a:t>
            </a:r>
          </a:p>
          <a:p>
            <a:pPr marL="800100" lvl="1" indent="-342900">
              <a:buFont typeface="+mj-lt"/>
              <a:buAutoNum type="arabicPeriod"/>
            </a:pPr>
            <a:r>
              <a:rPr lang="nl-BE" dirty="0"/>
              <a:t>In welk gesprek wordt het minst samen geleerd? Waarom?</a:t>
            </a:r>
          </a:p>
        </p:txBody>
      </p:sp>
    </p:spTree>
    <p:extLst>
      <p:ext uri="{BB962C8B-B14F-4D97-AF65-F5344CB8AC3E}">
        <p14:creationId xmlns:p14="http://schemas.microsoft.com/office/powerpoint/2010/main" val="16420485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vak 5"/>
          <p:cNvSpPr txBox="1"/>
          <p:nvPr/>
        </p:nvSpPr>
        <p:spPr>
          <a:xfrm>
            <a:off x="3580432" y="3028888"/>
            <a:ext cx="5112568" cy="2308324"/>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nl-BE" sz="2400" dirty="0"/>
              <a:t>Hoe komt dit?</a:t>
            </a:r>
          </a:p>
          <a:p>
            <a:pPr>
              <a:buFont typeface="Arial" pitchFamily="34" charset="0"/>
              <a:buChar char="•"/>
            </a:pPr>
            <a:r>
              <a:rPr lang="nl-BE" sz="2400" dirty="0"/>
              <a:t>Leerlingen weten niet (goed) hoe ze moeten samenwerken.</a:t>
            </a:r>
          </a:p>
          <a:p>
            <a:pPr>
              <a:buFont typeface="Arial" pitchFamily="34" charset="0"/>
              <a:buChar char="•"/>
            </a:pPr>
            <a:r>
              <a:rPr lang="nl-BE" sz="2400" dirty="0"/>
              <a:t>Leerlingen kunnen hun gedachten niet (goed) uiten.</a:t>
            </a:r>
          </a:p>
          <a:p>
            <a:pPr>
              <a:buFont typeface="Arial" pitchFamily="34" charset="0"/>
              <a:buChar char="•"/>
            </a:pPr>
            <a:r>
              <a:rPr lang="nl-BE" sz="2400" dirty="0"/>
              <a:t>Er zijn geen gespreksregels vastgelegd.</a:t>
            </a:r>
          </a:p>
        </p:txBody>
      </p:sp>
      <p:sp>
        <p:nvSpPr>
          <p:cNvPr id="5" name="Titel 4"/>
          <p:cNvSpPr>
            <a:spLocks noGrp="1"/>
          </p:cNvSpPr>
          <p:nvPr>
            <p:ph type="title"/>
          </p:nvPr>
        </p:nvSpPr>
        <p:spPr>
          <a:xfrm>
            <a:off x="395536" y="476672"/>
            <a:ext cx="3008313" cy="1018034"/>
          </a:xfrm>
          <a:prstGeom prst="rect">
            <a:avLst/>
          </a:prstGeom>
          <a:solidFill>
            <a:schemeClr val="accent1">
              <a:alpha val="4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r>
              <a:rPr lang="nl-BE" dirty="0">
                <a:solidFill>
                  <a:schemeClr val="bg1"/>
                </a:solidFill>
              </a:rPr>
              <a:t>Hoe verlopen de meeste  gesprekken in  groepswerk?</a:t>
            </a:r>
          </a:p>
        </p:txBody>
      </p:sp>
      <p:sp>
        <p:nvSpPr>
          <p:cNvPr id="3" name="Tijdelijke aanduiding voor inhoud 2"/>
          <p:cNvSpPr>
            <a:spLocks noGrp="1"/>
          </p:cNvSpPr>
          <p:nvPr>
            <p:ph idx="1"/>
          </p:nvPr>
        </p:nvSpPr>
        <p:spPr>
          <a:xfrm>
            <a:off x="3575050" y="476673"/>
            <a:ext cx="5111750" cy="2232247"/>
          </a:xfrm>
        </p:spPr>
        <p:style>
          <a:lnRef idx="2">
            <a:schemeClr val="accent1"/>
          </a:lnRef>
          <a:fillRef idx="1">
            <a:schemeClr val="lt1"/>
          </a:fillRef>
          <a:effectRef idx="0">
            <a:schemeClr val="accent1"/>
          </a:effectRef>
          <a:fontRef idx="minor">
            <a:schemeClr val="dk1"/>
          </a:fontRef>
        </p:style>
        <p:txBody>
          <a:bodyPr/>
          <a:lstStyle/>
          <a:p>
            <a:pPr>
              <a:buNone/>
            </a:pPr>
            <a:r>
              <a:rPr lang="nl-BE" sz="2400" dirty="0"/>
              <a:t>Type 1</a:t>
            </a:r>
          </a:p>
          <a:p>
            <a:pPr>
              <a:buNone/>
            </a:pPr>
            <a:r>
              <a:rPr lang="nl-BE" dirty="0">
                <a:solidFill>
                  <a:srgbClr val="FF0000"/>
                </a:solidFill>
              </a:rPr>
              <a:t>Competitief gesprek</a:t>
            </a:r>
          </a:p>
          <a:p>
            <a:pPr>
              <a:buNone/>
            </a:pPr>
            <a:r>
              <a:rPr lang="nl-BE" sz="2400" dirty="0"/>
              <a:t>Type 2</a:t>
            </a:r>
          </a:p>
          <a:p>
            <a:pPr>
              <a:buNone/>
            </a:pPr>
            <a:r>
              <a:rPr lang="nl-BE" dirty="0">
                <a:solidFill>
                  <a:srgbClr val="FF0000"/>
                </a:solidFill>
              </a:rPr>
              <a:t>Cumulatief gesprek</a:t>
            </a:r>
          </a:p>
          <a:p>
            <a:pPr>
              <a:buNone/>
            </a:pPr>
            <a:endParaRPr lang="nl-BE" dirty="0"/>
          </a:p>
        </p:txBody>
      </p:sp>
      <p:sp>
        <p:nvSpPr>
          <p:cNvPr id="4" name="Tijdelijke aanduiding voor tekst 3"/>
          <p:cNvSpPr>
            <a:spLocks noGrp="1"/>
          </p:cNvSpPr>
          <p:nvPr>
            <p:ph type="body" sz="half" idx="2"/>
          </p:nvPr>
        </p:nvSpPr>
        <p:spPr>
          <a:xfrm>
            <a:off x="556939" y="2078850"/>
            <a:ext cx="2242592" cy="3096344"/>
          </a:xfrm>
        </p:spPr>
        <p:style>
          <a:lnRef idx="2">
            <a:schemeClr val="accent1"/>
          </a:lnRef>
          <a:fillRef idx="1">
            <a:schemeClr val="lt1"/>
          </a:fillRef>
          <a:effectRef idx="0">
            <a:schemeClr val="accent1"/>
          </a:effectRef>
          <a:fontRef idx="minor">
            <a:schemeClr val="dk1"/>
          </a:fontRef>
        </p:style>
        <p:txBody>
          <a:bodyPr>
            <a:normAutofit lnSpcReduction="10000"/>
          </a:bodyPr>
          <a:lstStyle/>
          <a:p>
            <a:pPr marL="269875" indent="-269875"/>
            <a:r>
              <a:rPr lang="nl-BE" sz="2400" dirty="0"/>
              <a:t>Effecten?</a:t>
            </a:r>
          </a:p>
          <a:p>
            <a:pPr marL="269875" indent="-269875">
              <a:buFont typeface="Arial" pitchFamily="34" charset="0"/>
              <a:buChar char="•"/>
            </a:pPr>
            <a:r>
              <a:rPr lang="nl-BE" sz="2400" dirty="0"/>
              <a:t>tijdverlies</a:t>
            </a:r>
          </a:p>
          <a:p>
            <a:pPr marL="269875" indent="-269875">
              <a:buFont typeface="Arial" pitchFamily="34" charset="0"/>
              <a:buChar char="•"/>
            </a:pPr>
            <a:r>
              <a:rPr lang="nl-BE" sz="2400" dirty="0"/>
              <a:t>lage kwaliteit</a:t>
            </a:r>
          </a:p>
          <a:p>
            <a:pPr marL="269875" indent="-269875">
              <a:buFont typeface="Arial" pitchFamily="34" charset="0"/>
              <a:buChar char="•"/>
            </a:pPr>
            <a:r>
              <a:rPr lang="nl-BE" sz="2400" dirty="0"/>
              <a:t>oneerlijke werkverdeling</a:t>
            </a:r>
          </a:p>
          <a:p>
            <a:pPr marL="269875" indent="-269875">
              <a:buFont typeface="Arial" pitchFamily="34" charset="0"/>
              <a:buChar char="•"/>
            </a:pPr>
            <a:r>
              <a:rPr lang="nl-BE" sz="2400" dirty="0"/>
              <a:t>rumoer</a:t>
            </a:r>
          </a:p>
          <a:p>
            <a:pPr marL="269875" indent="-269875"/>
            <a:r>
              <a:rPr lang="nl-BE" sz="2400" dirty="0">
                <a:sym typeface="Wingdings" pitchFamily="2" charset="2"/>
              </a:rPr>
              <a:t>weinig </a:t>
            </a:r>
            <a:r>
              <a:rPr lang="nl-BE" sz="2400" dirty="0"/>
              <a:t>productief</a:t>
            </a:r>
          </a:p>
          <a:p>
            <a:pPr>
              <a:buFontTx/>
              <a:buChar char="-"/>
            </a:pPr>
            <a:endParaRPr lang="nl-BE" dirty="0"/>
          </a:p>
          <a:p>
            <a:pPr>
              <a:buFontTx/>
              <a:buChar char="-"/>
            </a:pPr>
            <a:endParaRPr lang="nl-BE" dirty="0"/>
          </a:p>
        </p:txBody>
      </p:sp>
      <p:cxnSp>
        <p:nvCxnSpPr>
          <p:cNvPr id="12" name="Rechte verbindingslijn met pijl 11"/>
          <p:cNvCxnSpPr/>
          <p:nvPr/>
        </p:nvCxnSpPr>
        <p:spPr>
          <a:xfrm flipH="1">
            <a:off x="2799531" y="4941168"/>
            <a:ext cx="775519" cy="0"/>
          </a:xfrm>
          <a:prstGeom prst="straightConnector1">
            <a:avLst/>
          </a:prstGeom>
          <a:ln w="19050">
            <a:headEnd type="arrow"/>
            <a:tailEnd type="none"/>
          </a:ln>
        </p:spPr>
        <p:style>
          <a:lnRef idx="1">
            <a:schemeClr val="accent1"/>
          </a:lnRef>
          <a:fillRef idx="0">
            <a:schemeClr val="accent1"/>
          </a:fillRef>
          <a:effectRef idx="0">
            <a:schemeClr val="accent1"/>
          </a:effectRef>
          <a:fontRef idx="minor">
            <a:schemeClr val="tx1"/>
          </a:fontRef>
        </p:style>
      </p:cxnSp>
      <p:cxnSp>
        <p:nvCxnSpPr>
          <p:cNvPr id="17" name="Rechte verbindingslijn met pijl 16"/>
          <p:cNvCxnSpPr/>
          <p:nvPr/>
        </p:nvCxnSpPr>
        <p:spPr>
          <a:xfrm rot="5400000">
            <a:off x="2735796" y="1880828"/>
            <a:ext cx="936104" cy="720080"/>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8" name="Rechte verbindingslijn met pijl 7"/>
          <p:cNvCxnSpPr/>
          <p:nvPr/>
        </p:nvCxnSpPr>
        <p:spPr>
          <a:xfrm flipH="1">
            <a:off x="6588224" y="6093296"/>
            <a:ext cx="1296144" cy="17804"/>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10" name="Rechte verbindingslijn 9"/>
          <p:cNvCxnSpPr/>
          <p:nvPr/>
        </p:nvCxnSpPr>
        <p:spPr>
          <a:xfrm>
            <a:off x="7884368" y="5337212"/>
            <a:ext cx="0" cy="764986"/>
          </a:xfrm>
          <a:prstGeom prst="line">
            <a:avLst/>
          </a:prstGeom>
        </p:spPr>
        <p:style>
          <a:lnRef idx="1">
            <a:schemeClr val="accent1"/>
          </a:lnRef>
          <a:fillRef idx="0">
            <a:schemeClr val="accent1"/>
          </a:fillRef>
          <a:effectRef idx="0">
            <a:schemeClr val="accent1"/>
          </a:effectRef>
          <a:fontRef idx="minor">
            <a:schemeClr val="tx1"/>
          </a:fontRef>
        </p:style>
      </p:cxnSp>
      <p:sp>
        <p:nvSpPr>
          <p:cNvPr id="13" name="Tijdelijke aanduiding voor tekst 3"/>
          <p:cNvSpPr txBox="1">
            <a:spLocks/>
          </p:cNvSpPr>
          <p:nvPr/>
        </p:nvSpPr>
        <p:spPr>
          <a:xfrm>
            <a:off x="529976" y="5759338"/>
            <a:ext cx="6058248" cy="621990"/>
          </a:xfrm>
          <a:prstGeom prst="rect">
            <a:avLst/>
          </a:prstGeom>
        </p:spPr>
        <p:style>
          <a:lnRef idx="2">
            <a:schemeClr val="accent1"/>
          </a:lnRef>
          <a:fillRef idx="1">
            <a:schemeClr val="lt1"/>
          </a:fillRef>
          <a:effectRef idx="0">
            <a:schemeClr val="accent1"/>
          </a:effectRef>
          <a:fontRef idx="minor">
            <a:schemeClr val="dk1"/>
          </a:fontRef>
        </p:style>
        <p:txBody>
          <a:bodyPr vert="horz" lIns="91440" tIns="45720" rIns="91440" bIns="45720" rtlCol="0">
            <a:normAutofit/>
          </a:bodyPr>
          <a:lstStyle>
            <a:lvl1pPr marL="0" indent="0" algn="l" defTabSz="914400" rtl="0" eaLnBrk="1" latinLnBrk="0" hangingPunct="1">
              <a:spcBef>
                <a:spcPct val="20000"/>
              </a:spcBef>
              <a:buFont typeface="Arial" pitchFamily="34" charset="0"/>
              <a:buNone/>
              <a:defRPr sz="1400" kern="1200">
                <a:solidFill>
                  <a:schemeClr val="dk1"/>
                </a:solidFill>
                <a:latin typeface="+mn-lt"/>
                <a:ea typeface="+mn-ea"/>
                <a:cs typeface="+mn-cs"/>
              </a:defRPr>
            </a:lvl1pPr>
            <a:lvl2pPr marL="457200" indent="0" algn="l" defTabSz="914400" rtl="0" eaLnBrk="1" latinLnBrk="0" hangingPunct="1">
              <a:spcBef>
                <a:spcPct val="20000"/>
              </a:spcBef>
              <a:buFont typeface="Arial" pitchFamily="34" charset="0"/>
              <a:buNone/>
              <a:defRPr sz="1200" kern="1200">
                <a:solidFill>
                  <a:schemeClr val="dk1"/>
                </a:solidFill>
                <a:latin typeface="+mn-lt"/>
                <a:ea typeface="+mn-ea"/>
                <a:cs typeface="+mn-cs"/>
              </a:defRPr>
            </a:lvl2pPr>
            <a:lvl3pPr marL="914400" indent="0" algn="l" defTabSz="914400" rtl="0" eaLnBrk="1" latinLnBrk="0" hangingPunct="1">
              <a:spcBef>
                <a:spcPct val="20000"/>
              </a:spcBef>
              <a:buFont typeface="Arial" pitchFamily="34" charset="0"/>
              <a:buNone/>
              <a:defRPr sz="1000" kern="1200">
                <a:solidFill>
                  <a:schemeClr val="dk1"/>
                </a:solidFill>
                <a:latin typeface="+mn-lt"/>
                <a:ea typeface="+mn-ea"/>
                <a:cs typeface="+mn-cs"/>
              </a:defRPr>
            </a:lvl3pPr>
            <a:lvl4pPr marL="1371600" indent="0" algn="l" defTabSz="914400" rtl="0" eaLnBrk="1" latinLnBrk="0" hangingPunct="1">
              <a:spcBef>
                <a:spcPct val="20000"/>
              </a:spcBef>
              <a:buFont typeface="Arial" pitchFamily="34" charset="0"/>
              <a:buNone/>
              <a:defRPr sz="900" kern="1200">
                <a:solidFill>
                  <a:schemeClr val="dk1"/>
                </a:solidFill>
                <a:latin typeface="+mn-lt"/>
                <a:ea typeface="+mn-ea"/>
                <a:cs typeface="+mn-cs"/>
              </a:defRPr>
            </a:lvl4pPr>
            <a:lvl5pPr marL="1828800" indent="0" algn="l" defTabSz="914400" rtl="0" eaLnBrk="1" latinLnBrk="0" hangingPunct="1">
              <a:spcBef>
                <a:spcPct val="20000"/>
              </a:spcBef>
              <a:buFont typeface="Arial" pitchFamily="34" charset="0"/>
              <a:buNone/>
              <a:defRPr sz="900" kern="1200">
                <a:solidFill>
                  <a:schemeClr val="dk1"/>
                </a:solidFill>
                <a:latin typeface="+mn-lt"/>
                <a:ea typeface="+mn-ea"/>
                <a:cs typeface="+mn-cs"/>
              </a:defRPr>
            </a:lvl5pPr>
            <a:lvl6pPr marL="2286000" indent="0" algn="l" defTabSz="914400" rtl="0" eaLnBrk="1" latinLnBrk="0" hangingPunct="1">
              <a:spcBef>
                <a:spcPct val="20000"/>
              </a:spcBef>
              <a:buFont typeface="Arial" pitchFamily="34" charset="0"/>
              <a:buNone/>
              <a:defRPr sz="900" kern="1200">
                <a:solidFill>
                  <a:schemeClr val="dk1"/>
                </a:solidFill>
                <a:latin typeface="+mn-lt"/>
                <a:ea typeface="+mn-ea"/>
                <a:cs typeface="+mn-cs"/>
              </a:defRPr>
            </a:lvl6pPr>
            <a:lvl7pPr marL="2743200" indent="0" algn="l" defTabSz="914400" rtl="0" eaLnBrk="1" latinLnBrk="0" hangingPunct="1">
              <a:spcBef>
                <a:spcPct val="20000"/>
              </a:spcBef>
              <a:buFont typeface="Arial" pitchFamily="34" charset="0"/>
              <a:buNone/>
              <a:defRPr sz="900" kern="1200">
                <a:solidFill>
                  <a:schemeClr val="dk1"/>
                </a:solidFill>
                <a:latin typeface="+mn-lt"/>
                <a:ea typeface="+mn-ea"/>
                <a:cs typeface="+mn-cs"/>
              </a:defRPr>
            </a:lvl7pPr>
            <a:lvl8pPr marL="3200400" indent="0" algn="l" defTabSz="914400" rtl="0" eaLnBrk="1" latinLnBrk="0" hangingPunct="1">
              <a:spcBef>
                <a:spcPct val="20000"/>
              </a:spcBef>
              <a:buFont typeface="Arial" pitchFamily="34" charset="0"/>
              <a:buNone/>
              <a:defRPr sz="900" kern="1200">
                <a:solidFill>
                  <a:schemeClr val="dk1"/>
                </a:solidFill>
                <a:latin typeface="+mn-lt"/>
                <a:ea typeface="+mn-ea"/>
                <a:cs typeface="+mn-cs"/>
              </a:defRPr>
            </a:lvl8pPr>
            <a:lvl9pPr marL="3657600" indent="0" algn="l" defTabSz="914400" rtl="0" eaLnBrk="1" latinLnBrk="0" hangingPunct="1">
              <a:spcBef>
                <a:spcPct val="20000"/>
              </a:spcBef>
              <a:buFont typeface="Arial" pitchFamily="34" charset="0"/>
              <a:buNone/>
              <a:defRPr sz="900" kern="1200">
                <a:solidFill>
                  <a:schemeClr val="dk1"/>
                </a:solidFill>
                <a:latin typeface="+mn-lt"/>
                <a:ea typeface="+mn-ea"/>
                <a:cs typeface="+mn-cs"/>
              </a:defRPr>
            </a:lvl9pPr>
          </a:lstStyle>
          <a:p>
            <a:r>
              <a:rPr lang="nl-BE" sz="2400" dirty="0"/>
              <a:t>Leraren bedanken voor groepswerk </a:t>
            </a:r>
            <a:r>
              <a:rPr lang="nl-BE" dirty="0"/>
              <a:t>(</a:t>
            </a:r>
            <a:r>
              <a:rPr lang="nl-BE" dirty="0" err="1"/>
              <a:t>Panitz</a:t>
            </a:r>
            <a:r>
              <a:rPr lang="nl-BE" dirty="0"/>
              <a:t>, 2005)</a:t>
            </a:r>
          </a:p>
        </p:txBody>
      </p:sp>
      <p:cxnSp>
        <p:nvCxnSpPr>
          <p:cNvPr id="14" name="Rechte verbindingslijn met pijl 13"/>
          <p:cNvCxnSpPr/>
          <p:nvPr/>
        </p:nvCxnSpPr>
        <p:spPr>
          <a:xfrm>
            <a:off x="1678235" y="5166646"/>
            <a:ext cx="0" cy="592692"/>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49506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additive="base">
                                        <p:cTn id="2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4">
                                            <p:txEl>
                                              <p:pRg st="0" end="0"/>
                                            </p:txEl>
                                          </p:spTgt>
                                        </p:tgtEl>
                                        <p:attrNameLst>
                                          <p:attrName>style.visibility</p:attrName>
                                        </p:attrNameLst>
                                      </p:cBhvr>
                                      <p:to>
                                        <p:strVal val="visible"/>
                                      </p:to>
                                    </p:set>
                                    <p:anim calcmode="lin" valueType="num">
                                      <p:cBhvr additive="base">
                                        <p:cTn id="2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4">
                                            <p:txEl>
                                              <p:pRg st="0" end="0"/>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4">
                                            <p:txEl>
                                              <p:pRg st="1" end="1"/>
                                            </p:txEl>
                                          </p:spTgt>
                                        </p:tgtEl>
                                        <p:attrNameLst>
                                          <p:attrName>style.visibility</p:attrName>
                                        </p:attrNameLst>
                                      </p:cBhvr>
                                      <p:to>
                                        <p:strVal val="visible"/>
                                      </p:to>
                                    </p:set>
                                    <p:anim calcmode="lin" valueType="num">
                                      <p:cBhvr additive="base">
                                        <p:cTn id="31"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1" end="1"/>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4">
                                            <p:txEl>
                                              <p:pRg st="2" end="2"/>
                                            </p:txEl>
                                          </p:spTgt>
                                        </p:tgtEl>
                                        <p:attrNameLst>
                                          <p:attrName>style.visibility</p:attrName>
                                        </p:attrNameLst>
                                      </p:cBhvr>
                                      <p:to>
                                        <p:strVal val="visible"/>
                                      </p:to>
                                    </p:set>
                                    <p:anim calcmode="lin" valueType="num">
                                      <p:cBhvr additive="base">
                                        <p:cTn id="35"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4">
                                            <p:txEl>
                                              <p:pRg st="2" end="2"/>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4">
                                            <p:txEl>
                                              <p:pRg st="3" end="3"/>
                                            </p:txEl>
                                          </p:spTgt>
                                        </p:tgtEl>
                                        <p:attrNameLst>
                                          <p:attrName>style.visibility</p:attrName>
                                        </p:attrNameLst>
                                      </p:cBhvr>
                                      <p:to>
                                        <p:strVal val="visible"/>
                                      </p:to>
                                    </p:set>
                                    <p:anim calcmode="lin" valueType="num">
                                      <p:cBhvr additive="base">
                                        <p:cTn id="39"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4">
                                            <p:txEl>
                                              <p:pRg st="3" end="3"/>
                                            </p:txEl>
                                          </p:spTgt>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4">
                                            <p:txEl>
                                              <p:pRg st="4" end="4"/>
                                            </p:txEl>
                                          </p:spTgt>
                                        </p:tgtEl>
                                        <p:attrNameLst>
                                          <p:attrName>style.visibility</p:attrName>
                                        </p:attrNameLst>
                                      </p:cBhvr>
                                      <p:to>
                                        <p:strVal val="visible"/>
                                      </p:to>
                                    </p:set>
                                    <p:anim calcmode="lin" valueType="num">
                                      <p:cBhvr additive="base">
                                        <p:cTn id="43"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4">
                                            <p:txEl>
                                              <p:pRg st="4" end="4"/>
                                            </p:txEl>
                                          </p:spTgt>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4">
                                            <p:txEl>
                                              <p:pRg st="5" end="5"/>
                                            </p:txEl>
                                          </p:spTgt>
                                        </p:tgtEl>
                                        <p:attrNameLst>
                                          <p:attrName>style.visibility</p:attrName>
                                        </p:attrNameLst>
                                      </p:cBhvr>
                                      <p:to>
                                        <p:strVal val="visible"/>
                                      </p:to>
                                    </p:set>
                                    <p:anim calcmode="lin" valueType="num">
                                      <p:cBhvr additive="base">
                                        <p:cTn id="47"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6">
                                            <p:txEl>
                                              <p:pRg st="0" end="0"/>
                                            </p:txEl>
                                          </p:spTgt>
                                        </p:tgtEl>
                                        <p:attrNameLst>
                                          <p:attrName>style.visibility</p:attrName>
                                        </p:attrNameLst>
                                      </p:cBhvr>
                                      <p:to>
                                        <p:strVal val="visible"/>
                                      </p:to>
                                    </p:set>
                                    <p:anim calcmode="lin" valueType="num">
                                      <p:cBhvr additive="base">
                                        <p:cTn id="53"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6">
                                            <p:txEl>
                                              <p:pRg st="0" end="0"/>
                                            </p:txEl>
                                          </p:spTgt>
                                        </p:tgtEl>
                                        <p:attrNameLst>
                                          <p:attrName>ppt_y</p:attrName>
                                        </p:attrNameLst>
                                      </p:cBhvr>
                                      <p:tavLst>
                                        <p:tav tm="0">
                                          <p:val>
                                            <p:strVal val="1+#ppt_h/2"/>
                                          </p:val>
                                        </p:tav>
                                        <p:tav tm="100000">
                                          <p:val>
                                            <p:strVal val="#ppt_y"/>
                                          </p:val>
                                        </p:tav>
                                      </p:tavLst>
                                    </p:anim>
                                  </p:childTnLst>
                                </p:cTn>
                              </p:par>
                              <p:par>
                                <p:cTn id="55" presetID="2" presetClass="entr" presetSubtype="4" fill="hold" nodeType="withEffect">
                                  <p:stCondLst>
                                    <p:cond delay="0"/>
                                  </p:stCondLst>
                                  <p:childTnLst>
                                    <p:set>
                                      <p:cBhvr>
                                        <p:cTn id="56" dur="1" fill="hold">
                                          <p:stCondLst>
                                            <p:cond delay="0"/>
                                          </p:stCondLst>
                                        </p:cTn>
                                        <p:tgtEl>
                                          <p:spTgt spid="6">
                                            <p:txEl>
                                              <p:pRg st="1" end="1"/>
                                            </p:txEl>
                                          </p:spTgt>
                                        </p:tgtEl>
                                        <p:attrNameLst>
                                          <p:attrName>style.visibility</p:attrName>
                                        </p:attrNameLst>
                                      </p:cBhvr>
                                      <p:to>
                                        <p:strVal val="visible"/>
                                      </p:to>
                                    </p:set>
                                    <p:anim calcmode="lin" valueType="num">
                                      <p:cBhvr additive="base">
                                        <p:cTn id="57"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6">
                                            <p:txEl>
                                              <p:pRg st="1" end="1"/>
                                            </p:txEl>
                                          </p:spTgt>
                                        </p:tgtEl>
                                        <p:attrNameLst>
                                          <p:attrName>ppt_y</p:attrName>
                                        </p:attrNameLst>
                                      </p:cBhvr>
                                      <p:tavLst>
                                        <p:tav tm="0">
                                          <p:val>
                                            <p:strVal val="1+#ppt_h/2"/>
                                          </p:val>
                                        </p:tav>
                                        <p:tav tm="100000">
                                          <p:val>
                                            <p:strVal val="#ppt_y"/>
                                          </p:val>
                                        </p:tav>
                                      </p:tavLst>
                                    </p:anim>
                                  </p:childTnLst>
                                </p:cTn>
                              </p:par>
                              <p:par>
                                <p:cTn id="59" presetID="2" presetClass="entr" presetSubtype="4" fill="hold" nodeType="withEffect">
                                  <p:stCondLst>
                                    <p:cond delay="0"/>
                                  </p:stCondLst>
                                  <p:childTnLst>
                                    <p:set>
                                      <p:cBhvr>
                                        <p:cTn id="60" dur="1" fill="hold">
                                          <p:stCondLst>
                                            <p:cond delay="0"/>
                                          </p:stCondLst>
                                        </p:cTn>
                                        <p:tgtEl>
                                          <p:spTgt spid="6">
                                            <p:txEl>
                                              <p:pRg st="2" end="2"/>
                                            </p:txEl>
                                          </p:spTgt>
                                        </p:tgtEl>
                                        <p:attrNameLst>
                                          <p:attrName>style.visibility</p:attrName>
                                        </p:attrNameLst>
                                      </p:cBhvr>
                                      <p:to>
                                        <p:strVal val="visible"/>
                                      </p:to>
                                    </p:set>
                                    <p:anim calcmode="lin" valueType="num">
                                      <p:cBhvr additive="base">
                                        <p:cTn id="61"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6">
                                            <p:txEl>
                                              <p:pRg st="2" end="2"/>
                                            </p:txEl>
                                          </p:spTgt>
                                        </p:tgtEl>
                                        <p:attrNameLst>
                                          <p:attrName>ppt_y</p:attrName>
                                        </p:attrNameLst>
                                      </p:cBhvr>
                                      <p:tavLst>
                                        <p:tav tm="0">
                                          <p:val>
                                            <p:strVal val="1+#ppt_h/2"/>
                                          </p:val>
                                        </p:tav>
                                        <p:tav tm="100000">
                                          <p:val>
                                            <p:strVal val="#ppt_y"/>
                                          </p:val>
                                        </p:tav>
                                      </p:tavLst>
                                    </p:anim>
                                  </p:childTnLst>
                                </p:cTn>
                              </p:par>
                              <p:par>
                                <p:cTn id="63" presetID="2" presetClass="entr" presetSubtype="4" fill="hold" nodeType="withEffect">
                                  <p:stCondLst>
                                    <p:cond delay="0"/>
                                  </p:stCondLst>
                                  <p:childTnLst>
                                    <p:set>
                                      <p:cBhvr>
                                        <p:cTn id="64" dur="1" fill="hold">
                                          <p:stCondLst>
                                            <p:cond delay="0"/>
                                          </p:stCondLst>
                                        </p:cTn>
                                        <p:tgtEl>
                                          <p:spTgt spid="6">
                                            <p:txEl>
                                              <p:pRg st="3" end="3"/>
                                            </p:txEl>
                                          </p:spTgt>
                                        </p:tgtEl>
                                        <p:attrNameLst>
                                          <p:attrName>style.visibility</p:attrName>
                                        </p:attrNameLst>
                                      </p:cBhvr>
                                      <p:to>
                                        <p:strVal val="visible"/>
                                      </p:to>
                                    </p:set>
                                    <p:anim calcmode="lin" valueType="num">
                                      <p:cBhvr additive="base">
                                        <p:cTn id="65"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66"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grpId="0" nodeType="clickEffect">
                                  <p:stCondLst>
                                    <p:cond delay="0"/>
                                  </p:stCondLst>
                                  <p:childTnLst>
                                    <p:set>
                                      <p:cBhvr>
                                        <p:cTn id="70" dur="1" fill="hold">
                                          <p:stCondLst>
                                            <p:cond delay="0"/>
                                          </p:stCondLst>
                                        </p:cTn>
                                        <p:tgtEl>
                                          <p:spTgt spid="13"/>
                                        </p:tgtEl>
                                        <p:attrNameLst>
                                          <p:attrName>style.visibility</p:attrName>
                                        </p:attrNameLst>
                                      </p:cBhvr>
                                      <p:to>
                                        <p:strVal val="visible"/>
                                      </p:to>
                                    </p:set>
                                    <p:anim calcmode="lin" valueType="num">
                                      <p:cBhvr additive="base">
                                        <p:cTn id="71" dur="500" fill="hold"/>
                                        <p:tgtEl>
                                          <p:spTgt spid="13"/>
                                        </p:tgtEl>
                                        <p:attrNameLst>
                                          <p:attrName>ppt_x</p:attrName>
                                        </p:attrNameLst>
                                      </p:cBhvr>
                                      <p:tavLst>
                                        <p:tav tm="0">
                                          <p:val>
                                            <p:strVal val="#ppt_x"/>
                                          </p:val>
                                        </p:tav>
                                        <p:tav tm="100000">
                                          <p:val>
                                            <p:strVal val="#ppt_x"/>
                                          </p:val>
                                        </p:tav>
                                      </p:tavLst>
                                    </p:anim>
                                    <p:anim calcmode="lin" valueType="num">
                                      <p:cBhvr additive="base">
                                        <p:cTn id="7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4.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5.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6.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7.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heme/theme1.xml><?xml version="1.0" encoding="utf-8"?>
<a:theme xmlns:a="http://schemas.openxmlformats.org/drawingml/2006/main" name="Office-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1885</TotalTime>
  <Words>2512</Words>
  <Application>Microsoft Office PowerPoint</Application>
  <PresentationFormat>Diavoorstelling (4:3)</PresentationFormat>
  <Paragraphs>347</Paragraphs>
  <Slides>37</Slides>
  <Notes>13</Notes>
  <HiddenSlides>0</HiddenSlides>
  <MMClips>0</MMClips>
  <ScaleCrop>false</ScaleCrop>
  <HeadingPairs>
    <vt:vector size="6" baseType="variant">
      <vt:variant>
        <vt:lpstr>Gebruikte lettertypen</vt:lpstr>
      </vt:variant>
      <vt:variant>
        <vt:i4>4</vt:i4>
      </vt:variant>
      <vt:variant>
        <vt:lpstr>Thema</vt:lpstr>
      </vt:variant>
      <vt:variant>
        <vt:i4>1</vt:i4>
      </vt:variant>
      <vt:variant>
        <vt:lpstr>Diatitels</vt:lpstr>
      </vt:variant>
      <vt:variant>
        <vt:i4>37</vt:i4>
      </vt:variant>
    </vt:vector>
  </HeadingPairs>
  <TitlesOfParts>
    <vt:vector size="42" baseType="lpstr">
      <vt:lpstr>Arial</vt:lpstr>
      <vt:lpstr>Calibri</vt:lpstr>
      <vt:lpstr>Courier New</vt:lpstr>
      <vt:lpstr>Wingdings</vt:lpstr>
      <vt:lpstr>Office-thema</vt:lpstr>
      <vt:lpstr>PowerPoint-presentatie</vt:lpstr>
      <vt:lpstr>Exploratief spreken, een aanpak voor beter groepswerk</vt:lpstr>
      <vt:lpstr>PowerPoint-presentatie</vt:lpstr>
      <vt:lpstr> Een opwarmingsoefening</vt:lpstr>
      <vt:lpstr> </vt:lpstr>
      <vt:lpstr>gespreksvaardigheden</vt:lpstr>
      <vt:lpstr>PowerPoint-presentatie</vt:lpstr>
      <vt:lpstr>PowerPoint-presentatie</vt:lpstr>
      <vt:lpstr>Hoe verlopen de meeste  gesprekken in  groepswerk?</vt:lpstr>
      <vt:lpstr>PowerPoint-presentatie</vt:lpstr>
      <vt:lpstr>PowerPoint-presentatie</vt:lpstr>
      <vt:lpstr>PowerPoint-presentatie</vt:lpstr>
      <vt:lpstr>Wat als leerlingen de basisregels niet expliciet leren?</vt:lpstr>
      <vt:lpstr>PowerPoint-presentatie</vt:lpstr>
      <vt:lpstr>Wat leveren exploratieve gesprekken op?  </vt:lpstr>
      <vt:lpstr>Praktijkonderzoek</vt:lpstr>
      <vt:lpstr>PowerPoint-presentatie</vt:lpstr>
      <vt:lpstr>PowerPoint-presentatie</vt:lpstr>
      <vt:lpstr>Raven’s (Coloured) Progressive Matrices </vt:lpstr>
      <vt:lpstr>PowerPoint-presentatie</vt:lpstr>
      <vt:lpstr>PowerPoint-presentatie</vt:lpstr>
      <vt:lpstr>Werken met babbelkaartjes …</vt:lpstr>
      <vt:lpstr>… en evaluatiekaartjes</vt:lpstr>
      <vt:lpstr>PowerPoint-presentatie</vt:lpstr>
      <vt:lpstr>PowerPoint-presentatie</vt:lpstr>
      <vt:lpstr>Hoe herken je ‘exploratief spreken’?</vt:lpstr>
      <vt:lpstr>PowerPoint-presentatie</vt:lpstr>
      <vt:lpstr>PowerPoint-presentatie</vt:lpstr>
      <vt:lpstr>Enkele resultaten</vt:lpstr>
      <vt:lpstr>PowerPoint-presentatie</vt:lpstr>
      <vt:lpstr>Effecten na drie maanden</vt:lpstr>
      <vt:lpstr>PowerPoint-presentatie</vt:lpstr>
      <vt:lpstr>Enkele resultaten</vt:lpstr>
      <vt:lpstr>PowerPoint-presentatie</vt:lpstr>
      <vt:lpstr>PowerPoint-presentatie</vt:lpstr>
      <vt:lpstr>PowerPoint-presentatie</vt:lpstr>
      <vt:lpstr>Algemene conclusies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 1</dc:title>
  <dc:creator>pc</dc:creator>
  <cp:lastModifiedBy>Jan T'Sas</cp:lastModifiedBy>
  <cp:revision>204</cp:revision>
  <cp:lastPrinted>2014-04-24T20:50:01Z</cp:lastPrinted>
  <dcterms:created xsi:type="dcterms:W3CDTF">2011-02-27T18:36:07Z</dcterms:created>
  <dcterms:modified xsi:type="dcterms:W3CDTF">2021-05-29T09:02:27Z</dcterms:modified>
</cp:coreProperties>
</file>